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php" ContentType="image/png"/>
  <Default Extension="wdp" ContentType="image/vnd.ms-photo"/>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gif"/>
  <Override PartName="/ppt/media/image7.jpg" ContentType="image/gif"/>
  <Override PartName="/ppt/notesSlides/notesSlide5.xml" ContentType="application/vnd.openxmlformats-officedocument.presentationml.notesSlide+xml"/>
  <Override PartName="/ppt/media/image10.jpg" ContentType="image/jpeg"/>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6" r:id="rId3"/>
    <p:sldId id="257" r:id="rId4"/>
    <p:sldId id="259" r:id="rId5"/>
    <p:sldId id="258" r:id="rId6"/>
    <p:sldId id="260" r:id="rId7"/>
    <p:sldId id="295" r:id="rId8"/>
    <p:sldId id="263" r:id="rId9"/>
    <p:sldId id="264" r:id="rId10"/>
    <p:sldId id="266" r:id="rId11"/>
    <p:sldId id="267" r:id="rId12"/>
    <p:sldId id="269" r:id="rId13"/>
    <p:sldId id="270" r:id="rId14"/>
    <p:sldId id="293" r:id="rId15"/>
    <p:sldId id="272" r:id="rId16"/>
    <p:sldId id="273" r:id="rId17"/>
    <p:sldId id="274" r:id="rId18"/>
    <p:sldId id="275" r:id="rId19"/>
    <p:sldId id="276" r:id="rId20"/>
    <p:sldId id="277" r:id="rId21"/>
    <p:sldId id="279" r:id="rId22"/>
    <p:sldId id="281" r:id="rId23"/>
    <p:sldId id="294" r:id="rId24"/>
    <p:sldId id="28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75141" autoAdjust="0"/>
  </p:normalViewPr>
  <p:slideViewPr>
    <p:cSldViewPr snapToGrid="0">
      <p:cViewPr varScale="1">
        <p:scale>
          <a:sx n="51" d="100"/>
          <a:sy n="51" d="100"/>
        </p:scale>
        <p:origin x="12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F687D-36AB-4F29-8014-194EACFEE970}" type="datetimeFigureOut">
              <a:rPr lang="zh-CN" altLang="en-US" smtClean="0"/>
              <a:t>2020/11/19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38DAA-1847-49FE-AC03-D964481F943B}" type="slidenum">
              <a:rPr lang="zh-CN" altLang="en-US" smtClean="0"/>
              <a:t>‹#›</a:t>
            </a:fld>
            <a:endParaRPr lang="zh-CN" altLang="en-US"/>
          </a:p>
        </p:txBody>
      </p:sp>
    </p:spTree>
    <p:extLst>
      <p:ext uri="{BB962C8B-B14F-4D97-AF65-F5344CB8AC3E}">
        <p14:creationId xmlns:p14="http://schemas.microsoft.com/office/powerpoint/2010/main" val="125310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518332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这里我们采用的是</a:t>
            </a:r>
            <a:r>
              <a:rPr lang="en-US" altLang="zh-CN" dirty="0"/>
              <a:t>2017</a:t>
            </a:r>
            <a:r>
              <a:rPr lang="zh-CN" altLang="en-US" dirty="0"/>
              <a:t>年</a:t>
            </a:r>
            <a:r>
              <a:rPr lang="en-US" altLang="zh-CN" sz="1200" b="0" i="0" kern="1200" dirty="0">
                <a:solidFill>
                  <a:schemeClr val="tx1"/>
                </a:solidFill>
                <a:effectLst/>
                <a:latin typeface="+mn-lt"/>
                <a:ea typeface="+mn-ea"/>
                <a:cs typeface="+mn-cs"/>
              </a:rPr>
              <a:t>CVPR</a:t>
            </a:r>
            <a:r>
              <a:rPr lang="zh-CN" altLang="en-US" sz="1200" b="0" i="0" kern="1200" dirty="0">
                <a:solidFill>
                  <a:schemeClr val="tx1"/>
                </a:solidFill>
                <a:effectLst/>
                <a:latin typeface="+mn-lt"/>
                <a:ea typeface="+mn-ea"/>
                <a:cs typeface="+mn-cs"/>
              </a:rPr>
              <a:t>上</a:t>
            </a:r>
            <a:r>
              <a:rPr lang="zh-CN" altLang="en-US" dirty="0"/>
              <a:t>曹哲提出的一种名为</a:t>
            </a:r>
            <a:r>
              <a:rPr lang="en-US" altLang="zh-CN" dirty="0" err="1"/>
              <a:t>Openpose</a:t>
            </a:r>
            <a:r>
              <a:rPr lang="zh-CN" altLang="en-US" dirty="0"/>
              <a:t>的算法，他能够利用卷积网络提取特征，自底向上，完成高效的多人姿态检测</a:t>
            </a:r>
            <a:r>
              <a:rPr lang="zh-CN" altLang="en-US" dirty="0" smtClean="0"/>
              <a:t>。用在我们自己采集的素材上的效果结果非常理想，检测稳定而且大约能跑到每秒</a:t>
            </a:r>
            <a:r>
              <a:rPr lang="en-US" altLang="zh-CN" dirty="0" smtClean="0"/>
              <a:t>15</a:t>
            </a:r>
            <a:r>
              <a:rPr lang="zh-CN" altLang="en-US" dirty="0" smtClean="0"/>
              <a:t>帧左右。</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207261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第三模块则是建立一个三维人体模板，并让他能够进行参数化的可控变形。</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797465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我们使用的是一种</a:t>
            </a:r>
            <a:r>
              <a:rPr lang="zh-CN" altLang="zh-CN" sz="1200" kern="1200" dirty="0">
                <a:solidFill>
                  <a:schemeClr val="tx1"/>
                </a:solidFill>
                <a:effectLst/>
                <a:latin typeface="+mn-lt"/>
                <a:ea typeface="+mn-ea"/>
                <a:cs typeface="+mn-cs"/>
              </a:rPr>
              <a:t>基于顶点</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参数化人体模型，</a:t>
            </a:r>
            <a:r>
              <a:rPr lang="zh-CN" altLang="en-US" sz="1200" kern="1200" dirty="0">
                <a:solidFill>
                  <a:schemeClr val="tx1"/>
                </a:solidFill>
                <a:effectLst/>
                <a:latin typeface="+mn-lt"/>
                <a:ea typeface="+mn-ea"/>
                <a:cs typeface="+mn-cs"/>
              </a:rPr>
              <a:t>叫做</a:t>
            </a:r>
            <a:r>
              <a:rPr lang="en-US" altLang="zh-CN" sz="1200" kern="1200" dirty="0">
                <a:solidFill>
                  <a:schemeClr val="tx1"/>
                </a:solidFill>
                <a:effectLst/>
                <a:latin typeface="+mn-lt"/>
                <a:ea typeface="+mn-ea"/>
                <a:cs typeface="+mn-cs"/>
              </a:rPr>
              <a:t>SMPL</a:t>
            </a:r>
            <a:r>
              <a:rPr lang="zh-CN" altLang="zh-CN" sz="1200" kern="1200" dirty="0">
                <a:solidFill>
                  <a:schemeClr val="tx1"/>
                </a:solidFill>
                <a:effectLst/>
                <a:latin typeface="+mn-lt"/>
                <a:ea typeface="+mn-ea"/>
                <a:cs typeface="+mn-cs"/>
              </a:rPr>
              <a:t>模型</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整个模型</a:t>
            </a:r>
            <a:r>
              <a:rPr lang="zh-CN" altLang="zh-CN" sz="1200" kern="1200" dirty="0">
                <a:solidFill>
                  <a:schemeClr val="tx1"/>
                </a:solidFill>
                <a:effectLst/>
                <a:latin typeface="+mn-lt"/>
                <a:ea typeface="+mn-ea"/>
                <a:cs typeface="+mn-cs"/>
              </a:rPr>
              <a:t>总共有三个方向的参数，</a:t>
            </a:r>
            <a:r>
              <a:rPr lang="zh-CN" altLang="en-US" sz="1200" kern="1200" dirty="0">
                <a:solidFill>
                  <a:schemeClr val="tx1"/>
                </a:solidFill>
                <a:effectLst/>
                <a:latin typeface="+mn-lt"/>
                <a:ea typeface="+mn-ea"/>
                <a:cs typeface="+mn-cs"/>
              </a:rPr>
              <a:t>我们翻译过来</a:t>
            </a:r>
            <a:r>
              <a:rPr lang="zh-CN" altLang="zh-CN" sz="1200" kern="1200" dirty="0">
                <a:solidFill>
                  <a:schemeClr val="tx1"/>
                </a:solidFill>
                <a:effectLst/>
                <a:latin typeface="+mn-lt"/>
                <a:ea typeface="+mn-ea"/>
                <a:cs typeface="+mn-cs"/>
              </a:rPr>
              <a:t>分别是体型、姿态、</a:t>
            </a:r>
            <a:r>
              <a:rPr lang="zh-CN" altLang="en-US" sz="1200" kern="1200" dirty="0">
                <a:solidFill>
                  <a:schemeClr val="tx1"/>
                </a:solidFill>
                <a:effectLst/>
                <a:latin typeface="+mn-lt"/>
                <a:ea typeface="+mn-ea"/>
                <a:cs typeface="+mn-cs"/>
              </a:rPr>
              <a:t>位移</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a:solidFill>
                  <a:schemeClr val="tx1"/>
                </a:solidFill>
                <a:effectLst/>
                <a:latin typeface="+mn-lt"/>
                <a:ea typeface="+mn-ea"/>
                <a:cs typeface="+mn-cs"/>
              </a:rPr>
              <a:t>通过修改参数，即能</a:t>
            </a:r>
            <a:r>
              <a:rPr lang="zh-CN" altLang="zh-CN" sz="1200" kern="1200" dirty="0">
                <a:solidFill>
                  <a:schemeClr val="tx1"/>
                </a:solidFill>
                <a:effectLst/>
                <a:latin typeface="+mn-lt"/>
                <a:ea typeface="+mn-ea"/>
                <a:cs typeface="+mn-cs"/>
              </a:rPr>
              <a:t>适应各种人体形状以及姿态。</a:t>
            </a:r>
            <a:r>
              <a:rPr lang="zh-CN" altLang="zh-CN" dirty="0">
                <a:effectLst/>
              </a:rPr>
              <a:t> </a:t>
            </a:r>
            <a:endParaRPr lang="en-US" altLang="zh-CN"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58299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smtClean="0"/>
              <a:t>以上三个步骤作为我们这个算法的前序步骤，都是基于现有的技术，当做完前三个步骤后，就可以利用其中的信息进行匹配计算，利用最优化算法来得到人体姿态骨架和三维模型。</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35754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a:t>为了解这一个线性优化问题，我们通过尝试比较之后选择的是一种名叫</a:t>
            </a:r>
            <a:r>
              <a:rPr lang="en-US" altLang="zh-CN" dirty="0"/>
              <a:t>Lasso</a:t>
            </a:r>
            <a:r>
              <a:rPr lang="zh-CN" altLang="en-US" dirty="0"/>
              <a:t>的方法，来优化一个能量函数。</a:t>
            </a:r>
            <a:endParaRPr lang="en-US" altLang="zh-CN" dirty="0"/>
          </a:p>
          <a:p>
            <a:endParaRPr lang="en-US" altLang="zh-CN" dirty="0"/>
          </a:p>
          <a:p>
            <a:r>
              <a:rPr lang="zh-CN" altLang="en-US" dirty="0"/>
              <a:t>能量函数一共包括四项，分别是关节点距离、轮廓距离、关节角度限制、人体自交叉惩罚</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91254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首先第一项关节点距离，主要计算透视投影后对应关节点之间的距离，这个动图展示了用</a:t>
            </a:r>
            <a:r>
              <a:rPr lang="en-US" altLang="zh-CN" dirty="0"/>
              <a:t>Lasso</a:t>
            </a:r>
            <a:r>
              <a:rPr lang="zh-CN" altLang="en-US" dirty="0"/>
              <a:t>几次迭代之后的姿态匹配过程</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854886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由于我们选择的是线性优化，为了线性表示人体表面，我们引入了一种线性混合蒙皮的算法，第一个公式中</a:t>
            </a:r>
            <a:r>
              <a:rPr lang="en-US" altLang="zh-CN" sz="1200" kern="1200" dirty="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是表面点权重，</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是骨架节点变换矩阵，</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是表面点坐标。</a:t>
            </a:r>
          </a:p>
          <a:p>
            <a:r>
              <a:rPr lang="zh-CN" altLang="zh-CN" sz="1200" kern="1200" dirty="0">
                <a:solidFill>
                  <a:schemeClr val="tx1"/>
                </a:solidFill>
                <a:effectLst/>
                <a:latin typeface="+mn-lt"/>
                <a:ea typeface="+mn-ea"/>
                <a:cs typeface="+mn-cs"/>
              </a:rPr>
              <a:t>而在本模型中，决定人体表面点坐标的是人体各关节旋量以及其旋转角度。需要将公式中的这些变量提取出来才能实现线性化表示，我们将人体骨架肚脐眼位置作为骨架的根节点，利用运动旋量的级联定理，将骨架节点的变换矩阵</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转化为第二个公式所示。</a:t>
            </a:r>
          </a:p>
          <a:p>
            <a:r>
              <a:rPr lang="zh-CN" altLang="zh-CN" sz="1200" kern="1200" dirty="0">
                <a:solidFill>
                  <a:schemeClr val="tx1"/>
                </a:solidFill>
                <a:effectLst/>
                <a:latin typeface="+mn-lt"/>
                <a:ea typeface="+mn-ea"/>
                <a:cs typeface="+mn-cs"/>
              </a:rPr>
              <a:t>经过此步骤后，由此提取出我们需要的变量θ（旋转角度）和ξ（旋量）实现线性化操作。</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410796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a:t>把轮廓点线性表示之后我们就可以计算模板轮廓和目标轮廓之间的差值，把这一项同样加入到能量函数中，就能基本完成一个匹配过程</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275434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a:t>但是由于人体的各个关节都有一定的弯曲角度限制，所以我们对每个关节都设置了一个不自然弯曲的惩罚项，避免最终结果出现如左图所示的不符合常理的情况。</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00198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在优化过程中，我们发现现有的方法尚不能完成三维姿势的估计，因为姿态估计还存在一个先验规则，即人的肢体不能产生交叉重合。如果是二维姿态估计，我们可以理解想要避免这种情况是非常困难的，而在三维姿态估计中，为了避免在优化时出现人体关节互相交叉的情况，我们可以做一些处理。</a:t>
            </a:r>
            <a:endParaRPr lang="en-US" altLang="zh-CN" sz="1200" b="0" i="0" u="none" strike="noStrike" kern="1200" baseline="0" dirty="0" smtClean="0">
              <a:solidFill>
                <a:schemeClr val="tx1"/>
              </a:solidFill>
              <a:latin typeface="+mn-lt"/>
              <a:ea typeface="+mn-ea"/>
              <a:cs typeface="+mn-cs"/>
            </a:endParaRPr>
          </a:p>
          <a:p>
            <a:r>
              <a:rPr lang="zh-CN" altLang="en-US" sz="1200" kern="1200" dirty="0" smtClean="0">
                <a:solidFill>
                  <a:schemeClr val="tx1"/>
                </a:solidFill>
                <a:effectLst/>
                <a:latin typeface="+mn-lt"/>
                <a:ea typeface="+mn-ea"/>
                <a:cs typeface="+mn-cs"/>
              </a:rPr>
              <a:t>这</a:t>
            </a:r>
            <a:r>
              <a:rPr lang="zh-CN" altLang="en-US" sz="1200" kern="1200" dirty="0">
                <a:solidFill>
                  <a:schemeClr val="tx1"/>
                </a:solidFill>
                <a:effectLst/>
                <a:latin typeface="+mn-lt"/>
                <a:ea typeface="+mn-ea"/>
                <a:cs typeface="+mn-cs"/>
              </a:rPr>
              <a:t>篇</a:t>
            </a:r>
            <a:r>
              <a:rPr lang="zh-CN" altLang="zh-CN" sz="1200" kern="1200" dirty="0">
                <a:solidFill>
                  <a:schemeClr val="tx1"/>
                </a:solidFill>
                <a:effectLst/>
                <a:latin typeface="+mn-lt"/>
                <a:ea typeface="+mn-ea"/>
                <a:cs typeface="+mn-cs"/>
              </a:rPr>
              <a:t>论文提出了一种方法，将身体表面近似为一组“胶囊”状的几何体，每个胶囊有一个半径和轴的</a:t>
            </a:r>
            <a:r>
              <a:rPr lang="zh-CN" altLang="zh-CN" sz="1200" kern="1200" dirty="0" smtClean="0">
                <a:solidFill>
                  <a:schemeClr val="tx1"/>
                </a:solidFill>
                <a:effectLst/>
                <a:latin typeface="+mn-lt"/>
                <a:ea typeface="+mn-ea"/>
                <a:cs typeface="+mn-cs"/>
              </a:rPr>
              <a:t>长度</a:t>
            </a:r>
            <a:r>
              <a:rPr lang="zh-CN" altLang="en-US" sz="1200" kern="1200" dirty="0" smtClean="0">
                <a:solidFill>
                  <a:schemeClr val="tx1"/>
                </a:solidFill>
                <a:effectLst/>
                <a:latin typeface="+mn-lt"/>
                <a:ea typeface="+mn-ea"/>
                <a:cs typeface="+mn-cs"/>
              </a:rPr>
              <a:t>。</a:t>
            </a:r>
            <a:r>
              <a:rPr lang="zh-CN" altLang="en-US" sz="1200" b="0" i="0" u="none" strike="noStrike" kern="1200" baseline="0" dirty="0" smtClean="0">
                <a:solidFill>
                  <a:schemeClr val="tx1"/>
                </a:solidFill>
                <a:latin typeface="+mn-lt"/>
                <a:ea typeface="+mn-ea"/>
                <a:cs typeface="+mn-cs"/>
              </a:rPr>
              <a:t>使用一个回归算法从模型形状参数训练出一组胶囊参数（轴长和半径），每个身体模型共设置了</a:t>
            </a:r>
            <a:r>
              <a:rPr lang="en-US" altLang="zh-CN" sz="1200" b="0" i="0" u="none" strike="noStrike" kern="1200" baseline="0" dirty="0" smtClean="0">
                <a:solidFill>
                  <a:schemeClr val="tx1"/>
                </a:solidFill>
                <a:latin typeface="+mn-lt"/>
                <a:ea typeface="+mn-ea"/>
                <a:cs typeface="+mn-cs"/>
              </a:rPr>
              <a:t>20</a:t>
            </a:r>
            <a:r>
              <a:rPr lang="zh-CN" altLang="en-US" sz="1200" b="0" i="0" u="none" strike="noStrike" kern="1200" baseline="0" dirty="0" smtClean="0">
                <a:solidFill>
                  <a:schemeClr val="tx1"/>
                </a:solidFill>
                <a:latin typeface="+mn-lt"/>
                <a:ea typeface="+mn-ea"/>
                <a:cs typeface="+mn-cs"/>
              </a:rPr>
              <a:t>个胶囊模型（不包括手指和脚趾）。</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经过测试发现，由于单目</a:t>
            </a:r>
            <a:r>
              <a:rPr lang="en-US" altLang="zh-CN" sz="1200" kern="1200" dirty="0">
                <a:solidFill>
                  <a:schemeClr val="tx1"/>
                </a:solidFill>
                <a:effectLst/>
                <a:latin typeface="+mn-lt"/>
                <a:ea typeface="+mn-ea"/>
                <a:cs typeface="+mn-cs"/>
              </a:rPr>
              <a:t>RGB</a:t>
            </a:r>
            <a:r>
              <a:rPr lang="zh-CN" altLang="zh-CN" sz="1200" kern="1200" dirty="0">
                <a:solidFill>
                  <a:schemeClr val="tx1"/>
                </a:solidFill>
                <a:effectLst/>
                <a:latin typeface="+mn-lt"/>
                <a:ea typeface="+mn-ea"/>
                <a:cs typeface="+mn-cs"/>
              </a:rPr>
              <a:t>相机给出的信息较少，求解难度本身相对较高，更复杂的约束项效果不一定理想，因此这里我们换用另一种简单的思路表示人体关节自交叉情形。因为交叉主要出现在四肢，所以我们将人的四肢近似当做直线而不是上文所述的胶囊形，将异面直线之间的距离作为判定依据，大大简化了计算量</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将几何体重合体积作为惩罚依据，惩罚同种情况下存在肢体交叉的情况。</a:t>
            </a:r>
            <a:endParaRPr lang="zh-CN" altLang="en-US" dirty="0" smtClean="0"/>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628917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175777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a:t>算法总体流程就介绍</a:t>
            </a:r>
            <a:r>
              <a:rPr lang="zh-CN" altLang="en-US" dirty="0" smtClean="0"/>
              <a:t>完了，在</a:t>
            </a:r>
            <a:r>
              <a:rPr lang="zh-CN" altLang="en-US" dirty="0"/>
              <a:t>我们自己的笔记本上可以对输入的</a:t>
            </a:r>
            <a:r>
              <a:rPr lang="en-US" altLang="zh-CN" dirty="0"/>
              <a:t>720p</a:t>
            </a:r>
            <a:r>
              <a:rPr lang="zh-CN" altLang="en-US" dirty="0"/>
              <a:t>视频序列做到每秒</a:t>
            </a:r>
            <a:r>
              <a:rPr lang="en-US" altLang="zh-CN" dirty="0"/>
              <a:t>3</a:t>
            </a:r>
            <a:r>
              <a:rPr lang="zh-CN" altLang="en-US" dirty="0"/>
              <a:t>帧的一个结果</a:t>
            </a:r>
            <a:endParaRPr lang="en-US" altLang="zh-CN" dirty="0"/>
          </a:p>
          <a:p>
            <a:endParaRPr lang="en-US" altLang="zh-CN" dirty="0" smtClean="0"/>
          </a:p>
          <a:p>
            <a:r>
              <a:rPr lang="zh-CN" altLang="zh-CN" sz="1200" kern="1200" dirty="0" smtClean="0">
                <a:solidFill>
                  <a:schemeClr val="tx1"/>
                </a:solidFill>
                <a:effectLst/>
                <a:latin typeface="+mn-lt"/>
                <a:ea typeface="+mn-ea"/>
                <a:cs typeface="+mn-cs"/>
              </a:rPr>
              <a:t>伴随</a:t>
            </a:r>
            <a:r>
              <a:rPr lang="zh-CN" altLang="zh-CN" sz="1200" kern="1200" dirty="0">
                <a:solidFill>
                  <a:schemeClr val="tx1"/>
                </a:solidFill>
                <a:effectLst/>
                <a:latin typeface="+mn-lt"/>
                <a:ea typeface="+mn-ea"/>
                <a:cs typeface="+mn-cs"/>
              </a:rPr>
              <a:t>着5G时代到来，通信速度进一步</a:t>
            </a:r>
            <a:r>
              <a:rPr lang="zh-CN" altLang="zh-CN" sz="1200" kern="1200" dirty="0" smtClean="0">
                <a:solidFill>
                  <a:schemeClr val="tx1"/>
                </a:solidFill>
                <a:effectLst/>
                <a:latin typeface="+mn-lt"/>
                <a:ea typeface="+mn-ea"/>
                <a:cs typeface="+mn-cs"/>
              </a:rPr>
              <a:t>提高，单相</a:t>
            </a:r>
            <a:r>
              <a:rPr lang="zh-CN" altLang="zh-CN" sz="1200" kern="1200" dirty="0">
                <a:solidFill>
                  <a:schemeClr val="tx1"/>
                </a:solidFill>
                <a:effectLst/>
                <a:latin typeface="+mn-lt"/>
                <a:ea typeface="+mn-ea"/>
                <a:cs typeface="+mn-cs"/>
              </a:rPr>
              <a:t>机无标记的运动捕捉结合高速的网络传输，</a:t>
            </a:r>
            <a:r>
              <a:rPr lang="zh-CN" altLang="zh-CN" sz="1200" kern="1200" dirty="0" smtClean="0">
                <a:solidFill>
                  <a:schemeClr val="tx1"/>
                </a:solidFill>
                <a:effectLst/>
                <a:latin typeface="+mn-lt"/>
                <a:ea typeface="+mn-ea"/>
                <a:cs typeface="+mn-cs"/>
              </a:rPr>
              <a:t>也许</a:t>
            </a:r>
            <a:r>
              <a:rPr lang="zh-CN" altLang="en-US" sz="1200" kern="1200" dirty="0" smtClean="0">
                <a:solidFill>
                  <a:schemeClr val="tx1"/>
                </a:solidFill>
                <a:effectLst/>
                <a:latin typeface="+mn-lt"/>
                <a:ea typeface="+mn-ea"/>
                <a:cs typeface="+mn-cs"/>
              </a:rPr>
              <a:t>可以带来</a:t>
            </a:r>
            <a:r>
              <a:rPr lang="zh-CN" altLang="zh-CN" sz="1200" kern="1200" dirty="0" smtClean="0">
                <a:solidFill>
                  <a:schemeClr val="tx1"/>
                </a:solidFill>
                <a:effectLst/>
                <a:latin typeface="+mn-lt"/>
                <a:ea typeface="+mn-ea"/>
                <a:cs typeface="+mn-cs"/>
              </a:rPr>
              <a:t>沉浸</a:t>
            </a:r>
            <a:r>
              <a:rPr lang="zh-CN" altLang="en-US" sz="1200" kern="1200" dirty="0" smtClean="0">
                <a:solidFill>
                  <a:schemeClr val="tx1"/>
                </a:solidFill>
                <a:effectLst/>
                <a:latin typeface="+mn-lt"/>
                <a:ea typeface="+mn-ea"/>
                <a:cs typeface="+mn-cs"/>
              </a:rPr>
              <a:t>度更高</a:t>
            </a:r>
            <a:r>
              <a:rPr lang="zh-CN" altLang="zh-CN" sz="1200" kern="1200" dirty="0" smtClean="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通讯</a:t>
            </a:r>
            <a:r>
              <a:rPr lang="zh-CN" altLang="zh-CN" sz="1200" kern="1200" dirty="0" smtClean="0">
                <a:solidFill>
                  <a:schemeClr val="tx1"/>
                </a:solidFill>
                <a:effectLst/>
                <a:latin typeface="+mn-lt"/>
                <a:ea typeface="+mn-ea"/>
                <a:cs typeface="+mn-cs"/>
              </a:rPr>
              <a:t>方式。完全</a:t>
            </a:r>
            <a:r>
              <a:rPr lang="zh-CN" altLang="zh-CN" sz="1200" kern="1200" dirty="0">
                <a:solidFill>
                  <a:schemeClr val="tx1"/>
                </a:solidFill>
                <a:effectLst/>
                <a:latin typeface="+mn-lt"/>
                <a:ea typeface="+mn-ea"/>
                <a:cs typeface="+mn-cs"/>
              </a:rPr>
              <a:t>实现这些还有很长的路要走，这是我们共同的目标。 </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87240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792070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156956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07255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近年来，随着计算机数据采集和传感器技术的迅速发展，动作捕捉技术在人机交互、医疗诊断、增强现实、特效制作等领域均有着广阔的应用前景</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09778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我们的项目名</a:t>
            </a:r>
            <a:r>
              <a:rPr lang="zh-CN" altLang="en-US" sz="1200" kern="1200" dirty="0" smtClean="0">
                <a:solidFill>
                  <a:schemeClr val="tx1"/>
                </a:solidFill>
                <a:effectLst/>
                <a:latin typeface="+mn-lt"/>
                <a:ea typeface="+mn-ea"/>
                <a:cs typeface="+mn-cs"/>
              </a:rPr>
              <a:t>叫</a:t>
            </a:r>
            <a:r>
              <a:rPr lang="zh-CN" altLang="en-US" sz="1200" b="1" dirty="0" smtClean="0"/>
              <a:t>基于单目无标记人体姿态捕捉的运动辅助系统</a:t>
            </a:r>
            <a:endParaRPr lang="en-US" altLang="zh-CN" sz="1200" b="1" dirty="0" smtClean="0"/>
          </a:p>
          <a:p>
            <a:r>
              <a:rPr lang="zh-CN" altLang="en-US" sz="1200" kern="1200" dirty="0" smtClean="0">
                <a:solidFill>
                  <a:schemeClr val="tx1"/>
                </a:solidFill>
                <a:effectLst/>
                <a:latin typeface="+mn-lt"/>
                <a:ea typeface="+mn-ea"/>
                <a:cs typeface="+mn-cs"/>
              </a:rPr>
              <a:t>其输入为一段</a:t>
            </a:r>
            <a:r>
              <a:rPr kumimoji="1" lang="zh-CN" altLang="en-US" sz="1200" dirty="0" smtClean="0">
                <a:latin typeface="Microsoft YaHei" charset="-122"/>
                <a:ea typeface="Microsoft YaHei" charset="-122"/>
                <a:cs typeface="Microsoft YaHei" charset="-122"/>
              </a:rPr>
              <a:t>视频信息流</a:t>
            </a:r>
            <a:r>
              <a:rPr lang="zh-CN" altLang="en-US" sz="1200" kern="1200" dirty="0" smtClean="0">
                <a:solidFill>
                  <a:schemeClr val="tx1"/>
                </a:solidFill>
                <a:effectLst/>
                <a:latin typeface="+mn-lt"/>
                <a:ea typeface="+mn-ea"/>
                <a:cs typeface="+mn-cs"/>
              </a:rPr>
              <a:t>，输出是</a:t>
            </a:r>
            <a:r>
              <a:rPr kumimoji="1" lang="zh-CN" altLang="en-US" sz="1200" dirty="0" smtClean="0">
                <a:latin typeface="Microsoft YaHei" charset="-122"/>
                <a:ea typeface="Microsoft YaHei" charset="-122"/>
                <a:cs typeface="Microsoft YaHei" charset="-122"/>
              </a:rPr>
              <a:t>三维骨架模型</a:t>
            </a:r>
            <a:r>
              <a:rPr lang="zh-CN" altLang="en-US" sz="1200" kern="1200" dirty="0" smtClean="0">
                <a:solidFill>
                  <a:schemeClr val="tx1"/>
                </a:solidFill>
                <a:effectLst/>
                <a:latin typeface="+mn-lt"/>
                <a:ea typeface="+mn-ea"/>
                <a:cs typeface="+mn-cs"/>
              </a:rPr>
              <a:t>序列</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072882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目前主流的人体运动姿态捕捉算法主要有以下几种：</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一种基于</a:t>
            </a:r>
            <a:r>
              <a:rPr lang="zh-CN" altLang="en-US" sz="1200" kern="1200" dirty="0">
                <a:solidFill>
                  <a:schemeClr val="tx1"/>
                </a:solidFill>
                <a:effectLst/>
                <a:latin typeface="+mn-lt"/>
                <a:ea typeface="+mn-ea"/>
                <a:cs typeface="+mn-cs"/>
              </a:rPr>
              <a:t>标记点</a:t>
            </a:r>
            <a:r>
              <a:rPr lang="zh-CN" altLang="zh-CN" sz="1200" kern="1200" dirty="0">
                <a:solidFill>
                  <a:schemeClr val="tx1"/>
                </a:solidFill>
                <a:effectLst/>
                <a:latin typeface="+mn-lt"/>
                <a:ea typeface="+mn-ea"/>
                <a:cs typeface="+mn-cs"/>
              </a:rPr>
              <a:t>，即在人体安装</a:t>
            </a:r>
            <a:r>
              <a:rPr lang="zh-CN" altLang="en-US" sz="1200" kern="1200" dirty="0">
                <a:solidFill>
                  <a:schemeClr val="tx1"/>
                </a:solidFill>
                <a:effectLst/>
                <a:latin typeface="+mn-lt"/>
                <a:ea typeface="+mn-ea"/>
                <a:cs typeface="+mn-cs"/>
              </a:rPr>
              <a:t>传感器，</a:t>
            </a:r>
            <a:r>
              <a:rPr lang="zh-CN" altLang="zh-CN" sz="1200" kern="1200" dirty="0">
                <a:solidFill>
                  <a:schemeClr val="tx1"/>
                </a:solidFill>
                <a:effectLst/>
                <a:latin typeface="+mn-lt"/>
                <a:ea typeface="+mn-ea"/>
                <a:cs typeface="+mn-cs"/>
              </a:rPr>
              <a:t>在精确度上有其优越性，但硬件成本较高</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另一种</a:t>
            </a:r>
            <a:r>
              <a:rPr lang="zh-CN" altLang="en-US" sz="1200" kern="1200" dirty="0">
                <a:solidFill>
                  <a:schemeClr val="tx1"/>
                </a:solidFill>
                <a:effectLst/>
                <a:latin typeface="+mn-lt"/>
                <a:ea typeface="+mn-ea"/>
                <a:cs typeface="+mn-cs"/>
              </a:rPr>
              <a:t>无</a:t>
            </a:r>
            <a:r>
              <a:rPr lang="zh-CN" altLang="zh-CN" sz="1200" kern="1200" dirty="0">
                <a:solidFill>
                  <a:schemeClr val="tx1"/>
                </a:solidFill>
                <a:effectLst/>
                <a:latin typeface="+mn-lt"/>
                <a:ea typeface="+mn-ea"/>
                <a:cs typeface="+mn-cs"/>
              </a:rPr>
              <a:t>标记但</a:t>
            </a:r>
            <a:r>
              <a:rPr lang="zh-CN" altLang="en-US" sz="1200" kern="1200" dirty="0">
                <a:solidFill>
                  <a:schemeClr val="tx1"/>
                </a:solidFill>
                <a:effectLst/>
                <a:latin typeface="+mn-lt"/>
                <a:ea typeface="+mn-ea"/>
                <a:cs typeface="+mn-cs"/>
              </a:rPr>
              <a:t>需要</a:t>
            </a:r>
            <a:r>
              <a:rPr lang="zh-CN" altLang="zh-CN" sz="1200" kern="1200" dirty="0">
                <a:solidFill>
                  <a:schemeClr val="tx1"/>
                </a:solidFill>
                <a:effectLst/>
                <a:latin typeface="+mn-lt"/>
                <a:ea typeface="+mn-ea"/>
                <a:cs typeface="+mn-cs"/>
              </a:rPr>
              <a:t>使用多个相机，利用多个视角的信息进行三维重建</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但需要对多个相机进行同步校准</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也有的是选择能捕捉深度信息的摄像机进行采集信息。</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以上这些方法都存在使用门槛高，硬件设备要求高，使用范围受限等问题。</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我们所做的项目是基于单相机的无标记运动捕捉，通过算法弥补单相机在深度维的信息缺失，实现低成本无需预处理的人体运动捕捉。</a:t>
            </a:r>
          </a:p>
          <a:p>
            <a:r>
              <a:rPr lang="zh-CN" altLang="zh-CN"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单相机无标记运动捕捉系统的推广将会大大降低这项技术的使用门槛，降低使用成本，提高便利性，运动捕捉技术的使用场景也将大大扩展。</a:t>
            </a:r>
          </a:p>
          <a:p>
            <a:r>
              <a:rPr lang="zh-CN" altLang="zh-CN" sz="1200" kern="1200" dirty="0">
                <a:solidFill>
                  <a:schemeClr val="tx1"/>
                </a:solidFill>
                <a:effectLst/>
                <a:latin typeface="+mn-lt"/>
                <a:ea typeface="+mn-ea"/>
                <a:cs typeface="+mn-cs"/>
              </a:rPr>
              <a:t>人们将可以通过建议的手持移动设备实现三维的动画创作，运动建模，互动式体验的设备也不一定需要多相机或是带深度信息的相机；在人机交互过程中，机器通过单摄像头判别人体运动获取信息指令，系统更为灵活迅速，这样的操作方式为最终实现可以理解人类动作、表情的计算机系统提供了技术基础。</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932358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这是一个我们的最终成果演示</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这是我们自己采集的素材</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并</a:t>
            </a:r>
            <a:r>
              <a:rPr lang="zh-CN" altLang="en-US" sz="1200" kern="1200" dirty="0">
                <a:solidFill>
                  <a:schemeClr val="tx1"/>
                </a:solidFill>
                <a:effectLst/>
                <a:latin typeface="+mn-lt"/>
                <a:ea typeface="+mn-ea"/>
                <a:cs typeface="+mn-cs"/>
              </a:rPr>
              <a:t>在常规配置的笔记本上离线运行出的</a:t>
            </a:r>
            <a:r>
              <a:rPr lang="zh-CN" altLang="en-US" sz="1200" kern="1200" dirty="0" smtClean="0">
                <a:solidFill>
                  <a:schemeClr val="tx1"/>
                </a:solidFill>
                <a:effectLst/>
                <a:latin typeface="+mn-lt"/>
                <a:ea typeface="+mn-ea"/>
                <a:cs typeface="+mn-cs"/>
              </a:rPr>
              <a:t>结果</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大约</a:t>
            </a:r>
            <a:r>
              <a:rPr lang="zh-CN" altLang="en-US" sz="1200" kern="1200" dirty="0">
                <a:solidFill>
                  <a:schemeClr val="tx1"/>
                </a:solidFill>
                <a:effectLst/>
                <a:latin typeface="+mn-lt"/>
                <a:ea typeface="+mn-ea"/>
                <a:cs typeface="+mn-cs"/>
              </a:rPr>
              <a:t>能达到每秒</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55065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现在流行的神经网络在处理人体的二维姿态时有较好的效果，因此我们的想法是利用神经网络解出的掩膜和骨架与一个现成的三维模型进行匹配，将本</a:t>
            </a:r>
            <a:r>
              <a:rPr lang="zh-CN" altLang="en-US" dirty="0" smtClean="0"/>
              <a:t>问题转化为</a:t>
            </a:r>
            <a:r>
              <a:rPr lang="zh-CN" altLang="en-US" dirty="0"/>
              <a:t>一个解优化问题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我们的项目流程分为三个部分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第一模块就是识别图片中的人物并提取出人体掩</a:t>
            </a:r>
            <a:r>
              <a:rPr lang="zh-CN" altLang="en-US" dirty="0" smtClean="0"/>
              <a:t>膜</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图为生成的掩模二值化处理出来的黑白模板图</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17498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a:t>这一部分我们采用的是何凯明在</a:t>
            </a:r>
            <a:r>
              <a:rPr lang="en-US" altLang="zh-CN" dirty="0"/>
              <a:t>2017</a:t>
            </a:r>
            <a:r>
              <a:rPr lang="zh-CN" altLang="en-US" dirty="0"/>
              <a:t>年提出的一种名为</a:t>
            </a:r>
            <a:r>
              <a:rPr lang="en-US" altLang="zh-CN" dirty="0"/>
              <a:t>Mask R-CNN</a:t>
            </a:r>
            <a:r>
              <a:rPr lang="zh-CN" altLang="en-US" dirty="0"/>
              <a:t>的卷积神经网络，可以同时完成物体检测和语义分割，这里展示的是他论文中的效果</a:t>
            </a:r>
            <a:r>
              <a:rPr lang="zh-CN" altLang="en-US" dirty="0" smtClean="0"/>
              <a:t>图</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使用他预训练好的模型，我们只要在其中选出识别为人类的像素区域就可以作为掩膜进行下一步处理，在我们的笔记本上运行速度大约在每秒</a:t>
            </a:r>
            <a:r>
              <a:rPr lang="en-US" altLang="zh-CN" dirty="0" smtClean="0"/>
              <a:t>6</a:t>
            </a:r>
            <a:r>
              <a:rPr lang="zh-CN" altLang="en-US" dirty="0" smtClean="0"/>
              <a:t>帧左右。</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4723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第二模块是图像中人体骨架的提取</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777317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1791783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173556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2733498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3"/>
          <p:cNvPicPr>
            <a:picLocks/>
          </p:cNvPicPr>
          <p:nvPr/>
        </p:nvPicPr>
        <p:blipFill rotWithShape="1">
          <a:blip r:embed="rId2">
            <a:extLst>
              <a:ext uri="{28A0092B-C50C-407E-A947-70E740481C1C}">
                <a14:useLocalDpi xmlns:a14="http://schemas.microsoft.com/office/drawing/2010/main" val="0"/>
              </a:ext>
            </a:extLst>
          </a:blip>
          <a:srcRect l="-1" r="24088" b="35789"/>
          <a:stretch/>
        </p:blipFill>
        <p:spPr>
          <a:xfrm>
            <a:off x="4954385" y="3543884"/>
            <a:ext cx="7237620" cy="3308993"/>
          </a:xfrm>
          <a:prstGeom prst="rect">
            <a:avLst/>
          </a:prstGeom>
        </p:spPr>
      </p:pic>
      <p:sp>
        <p:nvSpPr>
          <p:cNvPr id="242690" name="Rectangle 6"/>
          <p:cNvSpPr>
            <a:spLocks noGrp="1" noChangeArrowheads="1"/>
          </p:cNvSpPr>
          <p:nvPr>
            <p:ph type="ctrTitle"/>
          </p:nvPr>
        </p:nvSpPr>
        <p:spPr>
          <a:xfrm>
            <a:off x="527051" y="2133605"/>
            <a:ext cx="11137900" cy="1470025"/>
          </a:xfrm>
        </p:spPr>
        <p:txBody>
          <a:bodyPr/>
          <a:lstStyle>
            <a:lvl1pPr>
              <a:defRPr sz="4800" b="0" smtClean="0">
                <a:latin typeface="+mj-lt"/>
              </a:defRPr>
            </a:lvl1pPr>
          </a:lstStyle>
          <a:p>
            <a:r>
              <a:rPr lang="zh-CN" altLang="en-US"/>
              <a:t>单击此处编辑母版标题样式</a:t>
            </a:r>
            <a:endParaRPr lang="zh-CN" altLang="en-US" dirty="0"/>
          </a:p>
        </p:txBody>
      </p:sp>
      <p:sp>
        <p:nvSpPr>
          <p:cNvPr id="242691" name="Rectangle 7"/>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smtClean="0">
                <a:latin typeface="+mj-lt"/>
                <a:ea typeface="黑体" pitchFamily="49" charset="-122"/>
              </a:defRPr>
            </a:lvl1pPr>
          </a:lstStyle>
          <a:p>
            <a:r>
              <a:rPr lang="zh-CN" altLang="en-US"/>
              <a:t>单击以编辑母版副标题样式</a:t>
            </a:r>
            <a:endParaRPr lang="zh-CN" altLang="en-US" dirty="0"/>
          </a:p>
        </p:txBody>
      </p:sp>
      <p:sp>
        <p:nvSpPr>
          <p:cNvPr id="8" name="Rectangle 8"/>
          <p:cNvSpPr>
            <a:spLocks noGrp="1" noChangeArrowheads="1"/>
          </p:cNvSpPr>
          <p:nvPr>
            <p:ph type="dt" sz="half" idx="10"/>
          </p:nvPr>
        </p:nvSpPr>
        <p:spPr>
          <a:xfrm>
            <a:off x="609600" y="6245225"/>
            <a:ext cx="2844800" cy="476250"/>
          </a:xfrm>
        </p:spPr>
        <p:txBody>
          <a:bodyPr/>
          <a:lstStyle>
            <a:lvl1pPr algn="l">
              <a:lnSpc>
                <a:spcPct val="100000"/>
              </a:lnSpc>
              <a:defRPr sz="1200" b="0">
                <a:latin typeface="+mj-lt"/>
                <a:ea typeface="宋体"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436AC3D-783A-4CFC-97EF-001BB61501A5}"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宋体"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宋体" pitchFamily="2" charset="-122"/>
              <a:cs typeface="+mn-cs"/>
            </a:endParaRPr>
          </a:p>
        </p:txBody>
      </p:sp>
      <p:sp>
        <p:nvSpPr>
          <p:cNvPr id="9" name="Rectangle 9"/>
          <p:cNvSpPr>
            <a:spLocks noGrp="1" noChangeArrowheads="1"/>
          </p:cNvSpPr>
          <p:nvPr>
            <p:ph type="ftr" sz="quarter" idx="11"/>
          </p:nvPr>
        </p:nvSpPr>
        <p:spPr>
          <a:xfrm>
            <a:off x="4165600" y="6245225"/>
            <a:ext cx="3860800" cy="476250"/>
          </a:xfrm>
        </p:spPr>
        <p:txBody>
          <a:bodyPr/>
          <a:lstStyle>
            <a:lvl1pPr algn="ctr">
              <a:lnSpc>
                <a:spcPct val="100000"/>
              </a:lnSpc>
              <a:defRPr sz="1200" b="0">
                <a:latin typeface="+mj-lt"/>
                <a:ea typeface="宋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宋体" pitchFamily="2" charset="-122"/>
              <a:cs typeface="+mn-cs"/>
            </a:endParaRPr>
          </a:p>
        </p:txBody>
      </p:sp>
      <p:sp>
        <p:nvSpPr>
          <p:cNvPr id="10" name="Rectangle 10"/>
          <p:cNvSpPr>
            <a:spLocks noGrp="1" noChangeArrowheads="1"/>
          </p:cNvSpPr>
          <p:nvPr>
            <p:ph type="sldNum" sz="quarter" idx="12"/>
          </p:nvPr>
        </p:nvSpPr>
        <p:spPr>
          <a:xfrm>
            <a:off x="8737600" y="6245225"/>
            <a:ext cx="2844800" cy="476250"/>
          </a:xfrm>
          <a:prstGeom prst="rect">
            <a:avLst/>
          </a:prstGeom>
        </p:spPr>
        <p:txBody>
          <a:bodyPr/>
          <a:lstStyle>
            <a:lvl1pPr algn="r">
              <a:lnSpc>
                <a:spcPct val="100000"/>
              </a:lnSpc>
              <a:defRPr sz="1200" b="0">
                <a:latin typeface="+mj-lt"/>
                <a:ea typeface="宋体"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95A8EF0-5E6A-44F3-9957-6A7C9595357A}"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
        <p:nvSpPr>
          <p:cNvPr id="11" name="流程图: 过程 10"/>
          <p:cNvSpPr/>
          <p:nvPr/>
        </p:nvSpPr>
        <p:spPr bwMode="auto">
          <a:xfrm>
            <a:off x="527051" y="3603625"/>
            <a:ext cx="11137900" cy="152194"/>
          </a:xfrm>
          <a:prstGeom prst="flowChartProcess">
            <a:avLst/>
          </a:prstGeom>
          <a:gradFill flip="none" rotWithShape="1">
            <a:gsLst>
              <a:gs pos="0">
                <a:srgbClr val="FFFFFF">
                  <a:alpha val="56078"/>
                </a:srgbClr>
              </a:gs>
              <a:gs pos="100000">
                <a:schemeClr val="accent1">
                  <a:lumMod val="75000"/>
                </a:schemeClr>
              </a:gs>
            </a:gsLst>
            <a:path path="circle">
              <a:fillToRect l="100000" t="100000"/>
            </a:path>
            <a:tileRect r="-100000" b="-100000"/>
          </a:gra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pic>
        <p:nvPicPr>
          <p:cNvPr id="12" name="图片 11">
            <a:extLst>
              <a:ext uri="{FF2B5EF4-FFF2-40B4-BE49-F238E27FC236}">
                <a16:creationId xmlns:a16="http://schemas.microsoft.com/office/drawing/2014/main" id="{34C6198D-5F1F-49AD-9C37-B98C16C952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4690" y="236283"/>
            <a:ext cx="1594110" cy="1594110"/>
          </a:xfrm>
          <a:prstGeom prst="rect">
            <a:avLst/>
          </a:prstGeom>
        </p:spPr>
      </p:pic>
    </p:spTree>
    <p:extLst>
      <p:ext uri="{BB962C8B-B14F-4D97-AF65-F5344CB8AC3E}">
        <p14:creationId xmlns:p14="http://schemas.microsoft.com/office/powerpoint/2010/main" val="2152525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340023" y="66328"/>
            <a:ext cx="10677807" cy="914400"/>
          </a:xfrm>
        </p:spPr>
        <p:txBody>
          <a:bodyPr/>
          <a:lstStyle>
            <a:lvl1pPr>
              <a:defRPr>
                <a:latin typeface="+mj-lt"/>
              </a:defRPr>
            </a:lvl1p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580572" y="1298578"/>
            <a:ext cx="11166323" cy="4968875"/>
          </a:xfrm>
        </p:spPr>
        <p:txBody>
          <a:bodyPr/>
          <a:lstStyle>
            <a:lvl1pPr marL="457200" indent="-457200" algn="l">
              <a:buFont typeface="Wingdings" panose="05000000000000000000" pitchFamily="2" charset="2"/>
              <a:buChar char="p"/>
              <a:defRPr sz="2600">
                <a:latin typeface="+mj-lt"/>
                <a:ea typeface="黑体" pitchFamily="49" charset="-122"/>
              </a:defRPr>
            </a:lvl1pPr>
            <a:lvl2pPr marL="800100" indent="-342900">
              <a:buFont typeface="Wingdings" panose="05000000000000000000" pitchFamily="2" charset="2"/>
              <a:buChar char="n"/>
              <a:defRPr sz="2400">
                <a:latin typeface="+mj-lt"/>
                <a:ea typeface="黑体" pitchFamily="49" charset="-122"/>
              </a:defRPr>
            </a:lvl2pPr>
            <a:lvl3pPr marL="1257300" indent="-342900">
              <a:buFont typeface="Wingdings" panose="05000000000000000000" pitchFamily="2" charset="2"/>
              <a:buChar char="p"/>
              <a:defRPr sz="2000">
                <a:latin typeface="+mj-lt"/>
                <a:ea typeface="黑体" pitchFamily="49" charset="-122"/>
              </a:defRPr>
            </a:lvl3pPr>
            <a:lvl4pPr marL="1657350" indent="-285750">
              <a:buFont typeface="Arial" panose="020B0604020202020204" pitchFamily="34" charset="0"/>
              <a:buChar char="•"/>
              <a:defRPr sz="1800">
                <a:latin typeface="+mj-lt"/>
                <a:ea typeface="黑体" pitchFamily="49" charset="-122"/>
              </a:defRPr>
            </a:lvl4pPr>
            <a:lvl5pPr marL="2114550" indent="-285750">
              <a:buFont typeface="Arial" panose="020B0604020202020204" pitchFamily="34" charset="0"/>
              <a:buChar char="•"/>
              <a:defRPr sz="1600">
                <a:latin typeface="+mj-lt"/>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F248447-A39D-46CA-9612-CF374C8FA25D}"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sp>
        <p:nvSpPr>
          <p:cNvPr id="5"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10"/>
          <p:cNvSpPr>
            <a:spLocks noGrp="1" noChangeArrowheads="1"/>
          </p:cNvSpPr>
          <p:nvPr>
            <p:ph type="sldNum" sz="quarter" idx="12"/>
          </p:nvPr>
        </p:nvSpPr>
        <p:spPr>
          <a:xfrm>
            <a:off x="8737600" y="6248400"/>
            <a:ext cx="28448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AC1B5F4-4EF6-4296-B65E-2562139378EB}"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1661362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atin typeface="+mj-lt"/>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atin typeface="+mj-lt"/>
                <a:ea typeface="黑体"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C47F913-B19A-4DAE-A1C5-22765E9CDA57}"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10"/>
          <p:cNvSpPr>
            <a:spLocks noGrp="1" noChangeArrowheads="1"/>
          </p:cNvSpPr>
          <p:nvPr>
            <p:ph type="sldNum" sz="quarter" idx="12"/>
          </p:nvPr>
        </p:nvSpPr>
        <p:spPr>
          <a:xfrm>
            <a:off x="8737600" y="6248400"/>
            <a:ext cx="28448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29DA25-A32F-4A51-B1B0-BE4112D5FD3C}"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3948876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lt"/>
              </a:defRPr>
            </a:lvl1pPr>
          </a:lstStyle>
          <a:p>
            <a:r>
              <a:rPr lang="zh-CN" altLang="en-US"/>
              <a:t>单击此处编辑母版标题样式</a:t>
            </a:r>
          </a:p>
        </p:txBody>
      </p:sp>
      <p:sp>
        <p:nvSpPr>
          <p:cNvPr id="3" name="内容占位符 2"/>
          <p:cNvSpPr>
            <a:spLocks noGrp="1"/>
          </p:cNvSpPr>
          <p:nvPr>
            <p:ph sz="half" idx="1"/>
          </p:nvPr>
        </p:nvSpPr>
        <p:spPr>
          <a:xfrm>
            <a:off x="812800" y="1600200"/>
            <a:ext cx="5181600" cy="4419600"/>
          </a:xfrm>
        </p:spPr>
        <p:txBody>
          <a:bodyPr/>
          <a:lstStyle>
            <a:lvl1pPr>
              <a:defRPr sz="2800">
                <a:latin typeface="+mj-lt"/>
                <a:ea typeface="黑体" pitchFamily="49" charset="-122"/>
              </a:defRPr>
            </a:lvl1pPr>
            <a:lvl2pPr>
              <a:defRPr sz="2400">
                <a:latin typeface="+mj-lt"/>
                <a:ea typeface="黑体" pitchFamily="49" charset="-122"/>
              </a:defRPr>
            </a:lvl2pPr>
            <a:lvl3pPr>
              <a:defRPr sz="2000">
                <a:latin typeface="+mj-lt"/>
                <a:ea typeface="黑体" pitchFamily="49" charset="-122"/>
              </a:defRPr>
            </a:lvl3pPr>
            <a:lvl4pPr>
              <a:defRPr sz="1800">
                <a:latin typeface="+mj-lt"/>
                <a:ea typeface="黑体" pitchFamily="49" charset="-122"/>
              </a:defRPr>
            </a:lvl4pPr>
            <a:lvl5pPr>
              <a:defRPr sz="1800">
                <a:latin typeface="+mj-lt"/>
                <a:ea typeface="黑体" pitchFamily="49" charset="-122"/>
              </a:defRPr>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600200"/>
            <a:ext cx="5181600" cy="4419600"/>
          </a:xfrm>
        </p:spPr>
        <p:txBody>
          <a:bodyPr/>
          <a:lstStyle>
            <a:lvl1pPr>
              <a:defRPr sz="2800">
                <a:latin typeface="+mj-lt"/>
                <a:ea typeface="黑体" pitchFamily="49" charset="-122"/>
              </a:defRPr>
            </a:lvl1pPr>
            <a:lvl2pPr>
              <a:defRPr sz="2400">
                <a:latin typeface="+mj-lt"/>
                <a:ea typeface="黑体" pitchFamily="49" charset="-122"/>
              </a:defRPr>
            </a:lvl2pPr>
            <a:lvl3pPr>
              <a:defRPr sz="2000">
                <a:latin typeface="+mj-lt"/>
                <a:ea typeface="黑体" pitchFamily="49" charset="-122"/>
              </a:defRPr>
            </a:lvl3pPr>
            <a:lvl4pPr>
              <a:defRPr sz="1800">
                <a:latin typeface="+mj-lt"/>
                <a:ea typeface="黑体" pitchFamily="49" charset="-122"/>
              </a:defRPr>
            </a:lvl4pPr>
            <a:lvl5pPr>
              <a:defRPr sz="1800">
                <a:latin typeface="+mj-lt"/>
                <a:ea typeface="黑体" pitchFamily="49" charset="-122"/>
              </a:defRPr>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4266631-4D84-46A1-8CAD-08B153955596}"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7" name="Rectangle 10"/>
          <p:cNvSpPr>
            <a:spLocks noGrp="1" noChangeArrowheads="1"/>
          </p:cNvSpPr>
          <p:nvPr>
            <p:ph type="sldNum" sz="quarter" idx="12"/>
          </p:nvPr>
        </p:nvSpPr>
        <p:spPr>
          <a:xfrm>
            <a:off x="8737600" y="6248400"/>
            <a:ext cx="28448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B3F3971-95FC-4FDD-B89A-BE0B353A8ADC}"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3121164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atin typeface="+mj-lt"/>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FE335B1-96ED-41E6-9E11-CE19C04B58E8}"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8"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9" name="Rectangle 10"/>
          <p:cNvSpPr>
            <a:spLocks noGrp="1" noChangeArrowheads="1"/>
          </p:cNvSpPr>
          <p:nvPr>
            <p:ph type="sldNum" sz="quarter" idx="12"/>
          </p:nvPr>
        </p:nvSpPr>
        <p:spPr>
          <a:xfrm>
            <a:off x="8737600" y="6248400"/>
            <a:ext cx="28448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61E16B4-0F62-4C02-B9FF-EF062AF5ACC2}"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3375852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atin typeface="+mj-lt"/>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766733" y="273055"/>
            <a:ext cx="6815667" cy="5853113"/>
          </a:xfrm>
        </p:spPr>
        <p:txBody>
          <a:bodyPr/>
          <a:lstStyle>
            <a:lvl1pPr>
              <a:defRPr sz="3200">
                <a:latin typeface="+mj-lt"/>
                <a:ea typeface="黑体" pitchFamily="49" charset="-122"/>
              </a:defRPr>
            </a:lvl1pPr>
            <a:lvl2pPr>
              <a:defRPr sz="2800">
                <a:latin typeface="+mj-lt"/>
                <a:ea typeface="黑体" pitchFamily="49" charset="-122"/>
              </a:defRPr>
            </a:lvl2pPr>
            <a:lvl3pPr>
              <a:defRPr sz="2400">
                <a:latin typeface="+mj-lt"/>
                <a:ea typeface="黑体" pitchFamily="49" charset="-122"/>
              </a:defRPr>
            </a:lvl3pPr>
            <a:lvl4pPr>
              <a:defRPr sz="2000">
                <a:latin typeface="+mj-lt"/>
                <a:ea typeface="黑体" pitchFamily="49" charset="-122"/>
              </a:defRPr>
            </a:lvl4pPr>
            <a:lvl5pPr>
              <a:defRPr sz="2000">
                <a:latin typeface="+mj-lt"/>
                <a:ea typeface="黑体" pitchFamily="49" charset="-122"/>
              </a:defRPr>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atin typeface="+mj-lt"/>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26FC7AC-7A3F-4E78-BEF2-56BA6A569962}"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7" name="Rectangle 10"/>
          <p:cNvSpPr>
            <a:spLocks noGrp="1" noChangeArrowheads="1"/>
          </p:cNvSpPr>
          <p:nvPr>
            <p:ph type="sldNum" sz="quarter" idx="12"/>
          </p:nvPr>
        </p:nvSpPr>
        <p:spPr>
          <a:xfrm>
            <a:off x="8737600" y="6248400"/>
            <a:ext cx="28448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1B8F3D6-154A-4104-87F8-872B03B7357A}"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4095746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atin typeface="+mj-lt"/>
                <a:ea typeface="黑体" pitchFamily="49" charset="-122"/>
              </a:defRPr>
            </a:lvl1pPr>
          </a:lstStyle>
          <a:p>
            <a:r>
              <a:rPr lang="zh-CN" altLang="en-US"/>
              <a:t>单击此处编辑母版标题样式</a:t>
            </a:r>
            <a:endParaRPr lang="zh-CN" altLang="en-US" dirty="0"/>
          </a:p>
        </p:txBody>
      </p:sp>
      <p:sp>
        <p:nvSpPr>
          <p:cNvPr id="3" name="图片占位符 2"/>
          <p:cNvSpPr>
            <a:spLocks noGrp="1"/>
          </p:cNvSpPr>
          <p:nvPr>
            <p:ph type="pic" idx="1"/>
          </p:nvPr>
        </p:nvSpPr>
        <p:spPr>
          <a:xfrm>
            <a:off x="2389717" y="612775"/>
            <a:ext cx="7315200" cy="4114800"/>
          </a:xfrm>
        </p:spPr>
        <p:txBody>
          <a:bodyPr/>
          <a:lstStyle>
            <a:lvl1pPr marL="0" indent="0">
              <a:buNone/>
              <a:defRPr sz="3200">
                <a:latin typeface="+mj-lt"/>
                <a:ea typeface="黑体"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atin typeface="+mj-lt"/>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ADB2A7-5F4B-4023-81AD-AD527769E5A1}"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7" name="Rectangle 10"/>
          <p:cNvSpPr>
            <a:spLocks noGrp="1" noChangeArrowheads="1"/>
          </p:cNvSpPr>
          <p:nvPr>
            <p:ph type="sldNum" sz="quarter" idx="12"/>
          </p:nvPr>
        </p:nvSpPr>
        <p:spPr>
          <a:xfrm>
            <a:off x="8737600" y="6248400"/>
            <a:ext cx="28448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B4AA2D-FAD3-4150-BDD2-BE21BB9A646F}"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1488686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lt"/>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ea typeface="黑体" pitchFamily="49"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AD1A4D-0919-426C-B7BB-A5AB431173C7}"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10"/>
          <p:cNvSpPr>
            <a:spLocks noGrp="1" noChangeArrowheads="1"/>
          </p:cNvSpPr>
          <p:nvPr>
            <p:ph type="sldNum" sz="quarter" idx="12"/>
          </p:nvPr>
        </p:nvSpPr>
        <p:spPr>
          <a:xfrm>
            <a:off x="8737600" y="6248400"/>
            <a:ext cx="28448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728BAB1-B886-4061-80B9-B97438F56533}"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205631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3378657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37600" y="228600"/>
            <a:ext cx="2641600" cy="5791200"/>
          </a:xfrm>
        </p:spPr>
        <p:txBody>
          <a:bodyPr vert="eaVert"/>
          <a:lstStyle>
            <a:lvl1pPr>
              <a:defRPr>
                <a:latin typeface="+mj-lt"/>
              </a:defRPr>
            </a:lvl1pPr>
          </a:lstStyle>
          <a:p>
            <a:r>
              <a:rPr lang="zh-CN" altLang="en-US"/>
              <a:t>单击此处编辑母版标题样式</a:t>
            </a:r>
          </a:p>
        </p:txBody>
      </p:sp>
      <p:sp>
        <p:nvSpPr>
          <p:cNvPr id="3" name="竖排文字占位符 2"/>
          <p:cNvSpPr>
            <a:spLocks noGrp="1"/>
          </p:cNvSpPr>
          <p:nvPr>
            <p:ph type="body" orient="vert" idx="1"/>
          </p:nvPr>
        </p:nvSpPr>
        <p:spPr>
          <a:xfrm>
            <a:off x="812800" y="228600"/>
            <a:ext cx="7721600" cy="5791200"/>
          </a:xfrm>
        </p:spPr>
        <p:txBody>
          <a:bodyPr vert="eaVert"/>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ea typeface="黑体" pitchFamily="49"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9B7CA56-FC6A-4E4B-89E7-A1DD423988D7}"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10"/>
          <p:cNvSpPr>
            <a:spLocks noGrp="1" noChangeArrowheads="1"/>
          </p:cNvSpPr>
          <p:nvPr>
            <p:ph type="sldNum" sz="quarter" idx="12"/>
          </p:nvPr>
        </p:nvSpPr>
        <p:spPr>
          <a:xfrm>
            <a:off x="8737600" y="6248400"/>
            <a:ext cx="28448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B9032C7-6B3D-4931-815D-5BB41B79118F}"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1773735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14917" y="228600"/>
            <a:ext cx="10132483" cy="914400"/>
          </a:xfrm>
        </p:spPr>
        <p:txBody>
          <a:bodyPr/>
          <a:lstStyle>
            <a:lvl1pPr>
              <a:defRPr>
                <a:latin typeface="+mj-lt"/>
              </a:defRPr>
            </a:lvl1pPr>
          </a:lstStyle>
          <a:p>
            <a:r>
              <a:rPr lang="zh-CN" altLang="en-US"/>
              <a:t>单击此处编辑母版标题样式</a:t>
            </a:r>
          </a:p>
        </p:txBody>
      </p:sp>
      <p:sp>
        <p:nvSpPr>
          <p:cNvPr id="3" name="文本占位符 2"/>
          <p:cNvSpPr>
            <a:spLocks noGrp="1"/>
          </p:cNvSpPr>
          <p:nvPr>
            <p:ph type="body" sz="half" idx="1"/>
          </p:nvPr>
        </p:nvSpPr>
        <p:spPr>
          <a:xfrm>
            <a:off x="812800" y="1600200"/>
            <a:ext cx="5181600" cy="4419600"/>
          </a:xfrm>
        </p:spPr>
        <p:txBody>
          <a:bodyPr/>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ea typeface="黑体" pitchFamily="49"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quarter" idx="2"/>
          </p:nvPr>
        </p:nvSpPr>
        <p:spPr>
          <a:xfrm>
            <a:off x="6197600" y="1600200"/>
            <a:ext cx="5181600" cy="2133600"/>
          </a:xfrm>
        </p:spPr>
        <p:txBody>
          <a:bodyPr/>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内容占位符 4"/>
          <p:cNvSpPr>
            <a:spLocks noGrp="1"/>
          </p:cNvSpPr>
          <p:nvPr>
            <p:ph sz="quarter" idx="3"/>
          </p:nvPr>
        </p:nvSpPr>
        <p:spPr>
          <a:xfrm>
            <a:off x="6197600" y="3886200"/>
            <a:ext cx="5181600" cy="2133600"/>
          </a:xfrm>
        </p:spPr>
        <p:txBody>
          <a:bodyPr/>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ea typeface="黑体" pitchFamily="49"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FE1655E-5E2F-41CA-9EEA-E470683E7AE0}"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7"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8" name="Rectangle 10"/>
          <p:cNvSpPr>
            <a:spLocks noGrp="1" noChangeArrowheads="1"/>
          </p:cNvSpPr>
          <p:nvPr>
            <p:ph type="sldNum" sz="quarter" idx="12"/>
          </p:nvPr>
        </p:nvSpPr>
        <p:spPr>
          <a:xfrm>
            <a:off x="8737600" y="6248400"/>
            <a:ext cx="28448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C751085-6565-4339-AB4E-6A06750BFB4C}"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4008809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Title 1"/>
          <p:cNvSpPr>
            <a:spLocks noGrp="1"/>
          </p:cNvSpPr>
          <p:nvPr>
            <p:ph type="title"/>
          </p:nvPr>
        </p:nvSpPr>
        <p:spPr>
          <a:xfrm>
            <a:off x="917904" y="11277"/>
            <a:ext cx="10972800" cy="1143000"/>
          </a:xfrm>
        </p:spPr>
        <p:txBody>
          <a:bodyPr/>
          <a:lstStyle>
            <a:lvl1pPr>
              <a:defRPr>
                <a:latin typeface="+mj-lt"/>
              </a:defRPr>
            </a:lvl1pPr>
          </a:lstStyle>
          <a:p>
            <a:r>
              <a:rPr lang="zh-CN" altLang="en-US"/>
              <a:t>单击此处编辑母版标题样式</a:t>
            </a:r>
            <a:endParaRPr lang="en-US"/>
          </a:p>
        </p:txBody>
      </p:sp>
      <p:sp>
        <p:nvSpPr>
          <p:cNvPr id="3" name="Content Placeholder 2"/>
          <p:cNvSpPr>
            <a:spLocks noGrp="1"/>
          </p:cNvSpPr>
          <p:nvPr>
            <p:ph sz="half" idx="1"/>
          </p:nvPr>
        </p:nvSpPr>
        <p:spPr>
          <a:xfrm>
            <a:off x="560552" y="1334814"/>
            <a:ext cx="10972800" cy="193833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560552" y="3425557"/>
            <a:ext cx="10972800" cy="1939925"/>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4"/>
          <p:cNvSpPr>
            <a:spLocks noGrp="1" noChangeArrowheads="1"/>
          </p:cNvSpPr>
          <p:nvPr>
            <p:ph type="dt" sz="half" idx="10"/>
          </p:nvPr>
        </p:nvSpPr>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j-ea"/>
              <a:cs typeface="+mn-cs"/>
            </a:endParaRPr>
          </a:p>
        </p:txBody>
      </p:sp>
      <p:sp>
        <p:nvSpPr>
          <p:cNvPr id="6" name="Footer Placeholder 5"/>
          <p:cNvSpPr>
            <a:spLocks noGrp="1" noChangeArrowheads="1"/>
          </p:cNvSpPr>
          <p:nvPr>
            <p:ph type="ftr" sz="quarter" idx="11"/>
          </p:nvPr>
        </p:nvSpPr>
        <p:spPr>
          <a:xfrm>
            <a:off x="4165600" y="6245225"/>
            <a:ext cx="3860800" cy="476250"/>
          </a:xfrm>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j-ea"/>
              <a:cs typeface="+mn-cs"/>
            </a:endParaRPr>
          </a:p>
        </p:txBody>
      </p:sp>
    </p:spTree>
    <p:extLst>
      <p:ext uri="{BB962C8B-B14F-4D97-AF65-F5344CB8AC3E}">
        <p14:creationId xmlns:p14="http://schemas.microsoft.com/office/powerpoint/2010/main" val="1462035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4D587F-DF9B-4025-8A29-602EB4D2A1EF}"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23115B3-AA90-441E-BF51-1FB257CEE4A3}" type="slidenum">
              <a:rPr kumimoji="0" lang="zh-CN" altLang="en-US" sz="18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311916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247633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408175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4246187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1143912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1115080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555484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868A937-CDE9-4F90-A96C-E7C0B8D8EAA3}" type="datetimeFigureOut">
              <a:rPr lang="zh-CN" altLang="en-US" smtClean="0"/>
              <a:t>2020/11/19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2837281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68A937-CDE9-4F90-A96C-E7C0B8D8EAA3}" type="datetimeFigureOut">
              <a:rPr lang="zh-CN" altLang="en-US" smtClean="0"/>
              <a:t>2020/11/19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4456D-F857-4F7E-9F7F-988015724E3D}" type="slidenum">
              <a:rPr lang="zh-CN" altLang="en-US" smtClean="0"/>
              <a:t>‹#›</a:t>
            </a:fld>
            <a:endParaRPr lang="zh-CN" altLang="en-US"/>
          </a:p>
        </p:txBody>
      </p:sp>
    </p:spTree>
    <p:extLst>
      <p:ext uri="{BB962C8B-B14F-4D97-AF65-F5344CB8AC3E}">
        <p14:creationId xmlns:p14="http://schemas.microsoft.com/office/powerpoint/2010/main" val="1913991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1265311" y="188918"/>
            <a:ext cx="10179068"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43" name="Rectangle 7"/>
          <p:cNvSpPr>
            <a:spLocks noGrp="1" noChangeArrowheads="1"/>
          </p:cNvSpPr>
          <p:nvPr>
            <p:ph type="body" idx="1"/>
          </p:nvPr>
        </p:nvSpPr>
        <p:spPr bwMode="auto">
          <a:xfrm>
            <a:off x="814917" y="1196976"/>
            <a:ext cx="105664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4" name="Rectangle 8"/>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fontAlgn="auto">
              <a:lnSpc>
                <a:spcPct val="100000"/>
              </a:lnSpc>
              <a:spcBef>
                <a:spcPts val="0"/>
              </a:spcBef>
              <a:spcAft>
                <a:spcPts val="0"/>
              </a:spcAft>
              <a:defRPr sz="1200" b="0">
                <a:solidFill>
                  <a:srgbClr val="000000"/>
                </a:solidFill>
                <a:latin typeface="+mj-lt"/>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ED52F9B-A0E0-46F9-A823-49B4BD2B79EE}"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2020/11/19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105" name="Rectangle 9"/>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lnSpc>
                <a:spcPct val="100000"/>
              </a:lnSpc>
              <a:spcBef>
                <a:spcPts val="0"/>
              </a:spcBef>
              <a:spcAft>
                <a:spcPts val="0"/>
              </a:spcAft>
              <a:defRPr sz="1200" b="0">
                <a:solidFill>
                  <a:srgbClr val="000000"/>
                </a:solidFill>
                <a:latin typeface="+mj-lt"/>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10" name="Line 12"/>
          <p:cNvSpPr>
            <a:spLocks noChangeShapeType="1"/>
          </p:cNvSpPr>
          <p:nvPr/>
        </p:nvSpPr>
        <p:spPr bwMode="auto">
          <a:xfrm>
            <a:off x="334433" y="1052513"/>
            <a:ext cx="11480800" cy="0"/>
          </a:xfrm>
          <a:prstGeom prst="line">
            <a:avLst/>
          </a:prstGeom>
          <a:noFill/>
          <a:ln w="38100">
            <a:solidFill>
              <a:schemeClr val="accent1">
                <a:lumMod val="75000"/>
              </a:schemeClr>
            </a:solidFill>
            <a:miter lim="800000"/>
            <a:headEnd/>
            <a:tailEnd/>
          </a:ln>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pic>
        <p:nvPicPr>
          <p:cNvPr id="9" name="图片 8">
            <a:extLst>
              <a:ext uri="{FF2B5EF4-FFF2-40B4-BE49-F238E27FC236}">
                <a16:creationId xmlns:a16="http://schemas.microsoft.com/office/drawing/2014/main" id="{DF714426-02A6-47D2-9FD4-D25A7BEC3A6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84814" y="81859"/>
            <a:ext cx="895842" cy="895842"/>
          </a:xfrm>
          <a:prstGeom prst="rect">
            <a:avLst/>
          </a:prstGeom>
        </p:spPr>
      </p:pic>
    </p:spTree>
    <p:extLst>
      <p:ext uri="{BB962C8B-B14F-4D97-AF65-F5344CB8AC3E}">
        <p14:creationId xmlns:p14="http://schemas.microsoft.com/office/powerpoint/2010/main" val="382727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p:titleStyle>
    <p:body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tags" Target="../tags/tag3.xml"/><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6.php"/></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4.xml"/><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gif"/></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290.png"/><Relationship Id="rId5" Type="http://schemas.openxmlformats.org/officeDocument/2006/relationships/image" Target="../media/image20.png"/><Relationship Id="rId4" Type="http://schemas.openxmlformats.org/officeDocument/2006/relationships/image" Target="../media/image19.gif"/></Relationships>
</file>

<file path=ppt/slides/_rels/slide1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10.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3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1.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2.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3301B-179D-458F-B47A-4380B5E392D6}"/>
              </a:ext>
            </a:extLst>
          </p:cNvPr>
          <p:cNvSpPr>
            <a:spLocks noGrp="1"/>
          </p:cNvSpPr>
          <p:nvPr>
            <p:ph type="ctrTitle"/>
          </p:nvPr>
        </p:nvSpPr>
        <p:spPr>
          <a:xfrm>
            <a:off x="687419" y="1755775"/>
            <a:ext cx="10817162" cy="1470025"/>
          </a:xfrm>
        </p:spPr>
        <p:txBody>
          <a:bodyPr/>
          <a:lstStyle/>
          <a:p>
            <a:pPr>
              <a:lnSpc>
                <a:spcPct val="150000"/>
              </a:lnSpc>
            </a:pPr>
            <a:r>
              <a:rPr lang="zh-CN" altLang="en-US" b="1" spc="-300" dirty="0">
                <a:latin typeface="+mj-ea"/>
              </a:rPr>
              <a:t>基于单目无标记人体姿态捕捉的</a:t>
            </a:r>
            <a:r>
              <a:rPr lang="en-US" altLang="zh-CN" b="1" spc="-300" dirty="0">
                <a:latin typeface="+mj-ea"/>
              </a:rPr>
              <a:t/>
            </a:r>
            <a:br>
              <a:rPr lang="en-US" altLang="zh-CN" b="1" spc="-300" dirty="0">
                <a:latin typeface="+mj-ea"/>
              </a:rPr>
            </a:br>
            <a:r>
              <a:rPr lang="zh-CN" altLang="en-US" b="1" spc="-300" dirty="0">
                <a:latin typeface="+mj-ea"/>
              </a:rPr>
              <a:t>运动辅助系统</a:t>
            </a:r>
            <a:endParaRPr lang="zh-CN" altLang="en-US" sz="3600" dirty="0"/>
          </a:p>
        </p:txBody>
      </p:sp>
      <p:sp>
        <p:nvSpPr>
          <p:cNvPr id="4" name="副标题 2">
            <a:extLst>
              <a:ext uri="{FF2B5EF4-FFF2-40B4-BE49-F238E27FC236}">
                <a16:creationId xmlns:a16="http://schemas.microsoft.com/office/drawing/2014/main" id="{A4654FDD-FFBA-4373-94D1-9AD81595E4C2}"/>
              </a:ext>
            </a:extLst>
          </p:cNvPr>
          <p:cNvSpPr txBox="1">
            <a:spLocks/>
          </p:cNvSpPr>
          <p:nvPr/>
        </p:nvSpPr>
        <p:spPr bwMode="auto">
          <a:xfrm>
            <a:off x="2895600" y="3946358"/>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1">
                  <a:lumMod val="50000"/>
                </a:schemeClr>
              </a:buClr>
              <a:buSzPct val="90000"/>
              <a:buFont typeface="Wingdings" pitchFamily="2" charset="2"/>
              <a:buNone/>
              <a:defRPr sz="2600" smtClean="0">
                <a:solidFill>
                  <a:schemeClr val="tx1"/>
                </a:solidFill>
                <a:latin typeface="+mj-lt"/>
                <a:ea typeface="黑体" pitchFamily="49" charset="-122"/>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lgn="r"/>
            <a:r>
              <a:rPr lang="zh-CN" altLang="en-US" kern="0" dirty="0" smtClean="0"/>
              <a:t>小组成员：</a:t>
            </a:r>
            <a:r>
              <a:rPr lang="en-US" altLang="zh-CN" kern="0" dirty="0" smtClean="0"/>
              <a:t>61517319 </a:t>
            </a:r>
            <a:r>
              <a:rPr lang="zh-CN" altLang="zh-CN" kern="0" dirty="0" smtClean="0"/>
              <a:t>许立言</a:t>
            </a:r>
            <a:endParaRPr lang="en-US" altLang="zh-CN" kern="0" dirty="0" smtClean="0"/>
          </a:p>
          <a:p>
            <a:pPr algn="r"/>
            <a:r>
              <a:rPr lang="en-US" altLang="zh-CN" kern="0" dirty="0" smtClean="0"/>
              <a:t>06017402 </a:t>
            </a:r>
            <a:r>
              <a:rPr lang="zh-CN" altLang="en-US" kern="0" dirty="0" smtClean="0"/>
              <a:t>周辰琪</a:t>
            </a:r>
            <a:endParaRPr lang="en-US" altLang="zh-CN" kern="0" dirty="0" smtClean="0"/>
          </a:p>
          <a:p>
            <a:pPr algn="r"/>
            <a:r>
              <a:rPr lang="en-US" altLang="zh-CN" kern="0" dirty="0" smtClean="0"/>
              <a:t>06017403 </a:t>
            </a:r>
            <a:r>
              <a:rPr lang="zh-CN" altLang="en-US" kern="0" dirty="0" smtClean="0"/>
              <a:t>李雪萌</a:t>
            </a:r>
            <a:endParaRPr lang="en-US" altLang="zh-CN" kern="0" dirty="0"/>
          </a:p>
        </p:txBody>
      </p:sp>
    </p:spTree>
    <p:extLst>
      <p:ext uri="{BB962C8B-B14F-4D97-AF65-F5344CB8AC3E}">
        <p14:creationId xmlns:p14="http://schemas.microsoft.com/office/powerpoint/2010/main" val="1204622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A33FDA0-8D24-489B-8E5E-F9EAC6A57F38}"/>
              </a:ext>
            </a:extLst>
          </p:cNvPr>
          <p:cNvSpPr>
            <a:spLocks noGrp="1"/>
          </p:cNvSpPr>
          <p:nvPr>
            <p:ph type="title"/>
          </p:nvPr>
        </p:nvSpPr>
        <p:spPr>
          <a:xfrm>
            <a:off x="2529020" y="66328"/>
            <a:ext cx="7393021" cy="914400"/>
          </a:xfrm>
        </p:spPr>
        <p:txBody>
          <a:bodyPr/>
          <a:lstStyle/>
          <a:p>
            <a:r>
              <a:rPr lang="zh-CN" altLang="en-US" dirty="0"/>
              <a:t>提取人体骨架</a:t>
            </a:r>
          </a:p>
        </p:txBody>
      </p:sp>
      <p:sp>
        <p:nvSpPr>
          <p:cNvPr id="14" name="内容占位符 2">
            <a:extLst>
              <a:ext uri="{FF2B5EF4-FFF2-40B4-BE49-F238E27FC236}">
                <a16:creationId xmlns:a16="http://schemas.microsoft.com/office/drawing/2014/main" id="{5DFB5FB0-A899-42A5-901D-62C72C52D5D1}"/>
              </a:ext>
            </a:extLst>
          </p:cNvPr>
          <p:cNvSpPr>
            <a:spLocks noGrp="1"/>
          </p:cNvSpPr>
          <p:nvPr>
            <p:ph idx="1"/>
          </p:nvPr>
        </p:nvSpPr>
        <p:spPr>
          <a:xfrm>
            <a:off x="1959429" y="1298578"/>
            <a:ext cx="8374742" cy="4968875"/>
          </a:xfrm>
        </p:spPr>
        <p:txBody>
          <a:bodyPr/>
          <a:lstStyle/>
          <a:p>
            <a:r>
              <a:rPr lang="en-US" altLang="zh-CN" sz="3200" dirty="0" err="1"/>
              <a:t>Openpose</a:t>
            </a:r>
            <a:r>
              <a:rPr lang="en-US" altLang="zh-CN" sz="3200" dirty="0"/>
              <a:t> (</a:t>
            </a:r>
            <a:r>
              <a:rPr lang="en-US" altLang="zh-CN" sz="3200" dirty="0" err="1"/>
              <a:t>Zhe</a:t>
            </a:r>
            <a:r>
              <a:rPr lang="en-US" altLang="zh-CN" sz="3200" dirty="0"/>
              <a:t> Cao</a:t>
            </a:r>
            <a:r>
              <a:rPr lang="en-US" altLang="zh-CN" sz="3200" dirty="0">
                <a:ea typeface="Microsoft YaHei" panose="020B0503020204020204" pitchFamily="34" charset="-122"/>
              </a:rPr>
              <a:t>. et al</a:t>
            </a:r>
            <a:r>
              <a:rPr lang="en-US" altLang="zh-CN" sz="3200" dirty="0"/>
              <a:t>)</a:t>
            </a:r>
            <a:endParaRPr lang="zh-CN" altLang="en-US" sz="3200" dirty="0"/>
          </a:p>
        </p:txBody>
      </p:sp>
      <p:pic>
        <p:nvPicPr>
          <p:cNvPr id="13" name="图片 12">
            <a:extLst>
              <a:ext uri="{FF2B5EF4-FFF2-40B4-BE49-F238E27FC236}">
                <a16:creationId xmlns:a16="http://schemas.microsoft.com/office/drawing/2014/main" id="{C2E897CD-290B-481A-9457-412EF0D3585E}"/>
              </a:ext>
            </a:extLst>
          </p:cNvPr>
          <p:cNvPicPr>
            <a:picLocks noChangeAspect="1"/>
          </p:cNvPicPr>
          <p:nvPr/>
        </p:nvPicPr>
        <p:blipFill>
          <a:blip r:embed="rId3"/>
          <a:stretch>
            <a:fillRect/>
          </a:stretch>
        </p:blipFill>
        <p:spPr>
          <a:xfrm>
            <a:off x="2184400" y="2785449"/>
            <a:ext cx="7823200" cy="2773978"/>
          </a:xfrm>
          <a:prstGeom prst="rect">
            <a:avLst/>
          </a:prstGeom>
        </p:spPr>
      </p:pic>
      <p:sp>
        <p:nvSpPr>
          <p:cNvPr id="6" name="矩形 5">
            <a:extLst>
              <a:ext uri="{FF2B5EF4-FFF2-40B4-BE49-F238E27FC236}">
                <a16:creationId xmlns:a16="http://schemas.microsoft.com/office/drawing/2014/main" id="{66221904-445A-498A-9D70-1ECDEB27595A}"/>
              </a:ext>
            </a:extLst>
          </p:cNvPr>
          <p:cNvSpPr/>
          <p:nvPr/>
        </p:nvSpPr>
        <p:spPr>
          <a:xfrm>
            <a:off x="1874193" y="6102706"/>
            <a:ext cx="8443623" cy="646331"/>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Cao, </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Zhe</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 et al. "Realtime Multi-Person 2D Pose Estimation using Part Affinity Fields." (2016).</a:t>
            </a:r>
          </a:p>
        </p:txBody>
      </p:sp>
    </p:spTree>
    <p:extLst>
      <p:ext uri="{BB962C8B-B14F-4D97-AF65-F5344CB8AC3E}">
        <p14:creationId xmlns:p14="http://schemas.microsoft.com/office/powerpoint/2010/main" val="691810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D370DD8C-8EAD-48A0-84E5-F57C04BB61D1}"/>
              </a:ext>
            </a:extLst>
          </p:cNvPr>
          <p:cNvSpPr/>
          <p:nvPr/>
        </p:nvSpPr>
        <p:spPr>
          <a:xfrm>
            <a:off x="4256225" y="1441822"/>
            <a:ext cx="361680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OpenPose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骨架</a:t>
            </a: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获取</a:t>
            </a:r>
            <a:endParaRPr kumimoji="0" lang="en-US" altLang="zh-CN"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endParaRPr>
          </a:p>
        </p:txBody>
      </p:sp>
      <p:sp>
        <p:nvSpPr>
          <p:cNvPr id="3" name="标题 1">
            <a:extLst>
              <a:ext uri="{FF2B5EF4-FFF2-40B4-BE49-F238E27FC236}">
                <a16:creationId xmlns:a16="http://schemas.microsoft.com/office/drawing/2014/main" id="{3F05F90F-A11D-45B9-B119-4664D388A387}"/>
              </a:ext>
            </a:extLst>
          </p:cNvPr>
          <p:cNvSpPr txBox="1">
            <a:spLocks/>
          </p:cNvSpPr>
          <p:nvPr/>
        </p:nvSpPr>
        <p:spPr>
          <a:xfrm>
            <a:off x="2399494" y="173736"/>
            <a:ext cx="7393021"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技术路线</a:t>
            </a:r>
          </a:p>
        </p:txBody>
      </p:sp>
      <p:sp>
        <p:nvSpPr>
          <p:cNvPr id="4" name="矩形 3">
            <a:extLst>
              <a:ext uri="{FF2B5EF4-FFF2-40B4-BE49-F238E27FC236}">
                <a16:creationId xmlns:a16="http://schemas.microsoft.com/office/drawing/2014/main" id="{BC7CA3C4-7E4A-4860-BB1D-EEE410D79489}"/>
              </a:ext>
            </a:extLst>
          </p:cNvPr>
          <p:cNvSpPr/>
          <p:nvPr/>
        </p:nvSpPr>
        <p:spPr>
          <a:xfrm>
            <a:off x="1596074" y="1418961"/>
            <a:ext cx="361680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Mask R-CNN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掩膜</a:t>
            </a: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获取</a:t>
            </a:r>
            <a:endParaRPr kumimoji="0" lang="en-US" altLang="zh-CN"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AF1C0C10-FDB6-459C-AC2A-CD9E053ED436}"/>
              </a:ext>
            </a:extLst>
          </p:cNvPr>
          <p:cNvSpPr/>
          <p:nvPr/>
        </p:nvSpPr>
        <p:spPr>
          <a:xfrm>
            <a:off x="6667742" y="1441822"/>
            <a:ext cx="443722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SMPL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参数化变形人体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模板</a:t>
            </a: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p:txBody>
      </p:sp>
      <p:grpSp>
        <p:nvGrpSpPr>
          <p:cNvPr id="19" name="组合 18">
            <a:extLst>
              <a:ext uri="{FF2B5EF4-FFF2-40B4-BE49-F238E27FC236}">
                <a16:creationId xmlns:a16="http://schemas.microsoft.com/office/drawing/2014/main" id="{9F46AF39-15FF-45F6-B8F6-745CD94DEB19}"/>
              </a:ext>
            </a:extLst>
          </p:cNvPr>
          <p:cNvGrpSpPr/>
          <p:nvPr/>
        </p:nvGrpSpPr>
        <p:grpSpPr>
          <a:xfrm rot="5400000">
            <a:off x="3174953" y="1983553"/>
            <a:ext cx="389562" cy="365478"/>
            <a:chOff x="1313494" y="962034"/>
            <a:chExt cx="252406" cy="295267"/>
          </a:xfrm>
          <a:solidFill>
            <a:schemeClr val="tx1"/>
          </a:solidFill>
        </p:grpSpPr>
        <p:sp>
          <p:nvSpPr>
            <p:cNvPr id="20" name="箭头: 右 19">
              <a:extLst>
                <a:ext uri="{FF2B5EF4-FFF2-40B4-BE49-F238E27FC236}">
                  <a16:creationId xmlns:a16="http://schemas.microsoft.com/office/drawing/2014/main" id="{EF7EDB32-8E31-4BAF-AAC4-C30FDCE31087}"/>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21" name="箭头: 右 4">
              <a:extLst>
                <a:ext uri="{FF2B5EF4-FFF2-40B4-BE49-F238E27FC236}">
                  <a16:creationId xmlns:a16="http://schemas.microsoft.com/office/drawing/2014/main" id="{557D1DFF-1996-4447-B15F-5AA9057C6F4C}"/>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1" name="组合 30">
            <a:extLst>
              <a:ext uri="{FF2B5EF4-FFF2-40B4-BE49-F238E27FC236}">
                <a16:creationId xmlns:a16="http://schemas.microsoft.com/office/drawing/2014/main" id="{093BA39A-13C0-4A4D-A87C-699D3B0C1034}"/>
              </a:ext>
            </a:extLst>
          </p:cNvPr>
          <p:cNvGrpSpPr/>
          <p:nvPr/>
        </p:nvGrpSpPr>
        <p:grpSpPr>
          <a:xfrm rot="5400000">
            <a:off x="8658277" y="2006316"/>
            <a:ext cx="389562" cy="365478"/>
            <a:chOff x="1313494" y="962034"/>
            <a:chExt cx="252406" cy="295267"/>
          </a:xfrm>
          <a:solidFill>
            <a:schemeClr val="tx1"/>
          </a:solidFill>
        </p:grpSpPr>
        <p:sp>
          <p:nvSpPr>
            <p:cNvPr id="32" name="箭头: 右 31">
              <a:extLst>
                <a:ext uri="{FF2B5EF4-FFF2-40B4-BE49-F238E27FC236}">
                  <a16:creationId xmlns:a16="http://schemas.microsoft.com/office/drawing/2014/main" id="{3896FA68-AB7C-43F4-A500-155921BA4048}"/>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33" name="箭头: 右 4">
              <a:extLst>
                <a:ext uri="{FF2B5EF4-FFF2-40B4-BE49-F238E27FC236}">
                  <a16:creationId xmlns:a16="http://schemas.microsoft.com/office/drawing/2014/main" id="{2A496B5C-CD06-4E1C-B308-C8979356FAEE}"/>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10" name="矩形 9">
            <a:extLst>
              <a:ext uri="{FF2B5EF4-FFF2-40B4-BE49-F238E27FC236}">
                <a16:creationId xmlns:a16="http://schemas.microsoft.com/office/drawing/2014/main" id="{2612B6A1-DD25-4C43-B072-06CDA744097A}"/>
              </a:ext>
            </a:extLst>
          </p:cNvPr>
          <p:cNvSpPr/>
          <p:nvPr/>
        </p:nvSpPr>
        <p:spPr bwMode="auto">
          <a:xfrm>
            <a:off x="2585501" y="1348687"/>
            <a:ext cx="1635773" cy="505267"/>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7" name="矩形 36">
            <a:extLst>
              <a:ext uri="{FF2B5EF4-FFF2-40B4-BE49-F238E27FC236}">
                <a16:creationId xmlns:a16="http://schemas.microsoft.com/office/drawing/2014/main" id="{38CAB533-F8E5-4F7C-9798-8EE02C2867D6}"/>
              </a:ext>
            </a:extLst>
          </p:cNvPr>
          <p:cNvSpPr/>
          <p:nvPr/>
        </p:nvSpPr>
        <p:spPr bwMode="auto">
          <a:xfrm>
            <a:off x="2588888" y="2455175"/>
            <a:ext cx="1635773"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8" name="矩形 37">
            <a:extLst>
              <a:ext uri="{FF2B5EF4-FFF2-40B4-BE49-F238E27FC236}">
                <a16:creationId xmlns:a16="http://schemas.microsoft.com/office/drawing/2014/main" id="{DA8E8F02-E43D-4180-A2AD-683C9EE20515}"/>
              </a:ext>
            </a:extLst>
          </p:cNvPr>
          <p:cNvSpPr/>
          <p:nvPr/>
        </p:nvSpPr>
        <p:spPr bwMode="auto">
          <a:xfrm>
            <a:off x="7873029" y="1362322"/>
            <a:ext cx="2026644" cy="505268"/>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9" name="矩形 38">
            <a:extLst>
              <a:ext uri="{FF2B5EF4-FFF2-40B4-BE49-F238E27FC236}">
                <a16:creationId xmlns:a16="http://schemas.microsoft.com/office/drawing/2014/main" id="{6A26A40D-89D0-4F10-8CEB-D59D476BDD82}"/>
              </a:ext>
            </a:extLst>
          </p:cNvPr>
          <p:cNvSpPr/>
          <p:nvPr/>
        </p:nvSpPr>
        <p:spPr bwMode="auto">
          <a:xfrm>
            <a:off x="7827806" y="2459036"/>
            <a:ext cx="2117090" cy="495557"/>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6" name="组合 5">
            <a:extLst>
              <a:ext uri="{FF2B5EF4-FFF2-40B4-BE49-F238E27FC236}">
                <a16:creationId xmlns:a16="http://schemas.microsoft.com/office/drawing/2014/main" id="{83649BFA-F12A-4702-B478-51B56074D531}"/>
              </a:ext>
            </a:extLst>
          </p:cNvPr>
          <p:cNvGrpSpPr/>
          <p:nvPr/>
        </p:nvGrpSpPr>
        <p:grpSpPr>
          <a:xfrm>
            <a:off x="2559118" y="5799759"/>
            <a:ext cx="7039370" cy="1450096"/>
            <a:chOff x="1061496" y="5727503"/>
            <a:chExt cx="7039370" cy="1450096"/>
          </a:xfrm>
        </p:grpSpPr>
        <p:sp>
          <p:nvSpPr>
            <p:cNvPr id="43" name="矩形 42"/>
            <p:cNvSpPr/>
            <p:nvPr/>
          </p:nvSpPr>
          <p:spPr bwMode="auto">
            <a:xfrm>
              <a:off x="2370220" y="5727503"/>
              <a:ext cx="4558752" cy="808347"/>
            </a:xfrm>
            <a:prstGeom prst="rect">
              <a:avLst/>
            </a:prstGeom>
            <a:noFill/>
            <a:ln w="38100">
              <a:solidFill>
                <a:srgbClr val="FF0000"/>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矩形 4">
              <a:extLst>
                <a:ext uri="{FF2B5EF4-FFF2-40B4-BE49-F238E27FC236}">
                  <a16:creationId xmlns:a16="http://schemas.microsoft.com/office/drawing/2014/main" id="{C36F4308-E2FF-4B47-8E09-F5EB4142603E}"/>
                </a:ext>
              </a:extLst>
            </p:cNvPr>
            <p:cNvSpPr/>
            <p:nvPr/>
          </p:nvSpPr>
          <p:spPr>
            <a:xfrm>
              <a:off x="1061496" y="5854160"/>
              <a:ext cx="7039370" cy="132343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计算匹配度</a:t>
              </a:r>
              <a:endParaRPr kumimoji="0" lang="en-US" altLang="zh-CN" sz="32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p:txBody>
        </p:sp>
        <p:sp>
          <p:nvSpPr>
            <p:cNvPr id="40" name="矩形 39">
              <a:extLst>
                <a:ext uri="{FF2B5EF4-FFF2-40B4-BE49-F238E27FC236}">
                  <a16:creationId xmlns:a16="http://schemas.microsoft.com/office/drawing/2014/main" id="{229B9067-2D40-4188-B0BE-5B48664C5916}"/>
                </a:ext>
              </a:extLst>
            </p:cNvPr>
            <p:cNvSpPr/>
            <p:nvPr/>
          </p:nvSpPr>
          <p:spPr bwMode="auto">
            <a:xfrm>
              <a:off x="2513919" y="5836208"/>
              <a:ext cx="4271355" cy="609264"/>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sp>
        <p:nvSpPr>
          <p:cNvPr id="48" name="矩形 47"/>
          <p:cNvSpPr/>
          <p:nvPr/>
        </p:nvSpPr>
        <p:spPr bwMode="auto">
          <a:xfrm>
            <a:off x="2399489" y="1230053"/>
            <a:ext cx="2027434" cy="3961577"/>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9" name="矩形 48"/>
          <p:cNvSpPr/>
          <p:nvPr/>
        </p:nvSpPr>
        <p:spPr bwMode="auto">
          <a:xfrm>
            <a:off x="7654339" y="1234351"/>
            <a:ext cx="2472240" cy="3964661"/>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53" name="组合 52">
            <a:extLst>
              <a:ext uri="{FF2B5EF4-FFF2-40B4-BE49-F238E27FC236}">
                <a16:creationId xmlns:a16="http://schemas.microsoft.com/office/drawing/2014/main" id="{B0A1E06E-46E7-4D7E-A3B1-95B29E67D3F7}"/>
              </a:ext>
            </a:extLst>
          </p:cNvPr>
          <p:cNvGrpSpPr/>
          <p:nvPr/>
        </p:nvGrpSpPr>
        <p:grpSpPr>
          <a:xfrm rot="5400000">
            <a:off x="5869172" y="2020395"/>
            <a:ext cx="389562" cy="365478"/>
            <a:chOff x="1313494" y="962034"/>
            <a:chExt cx="252406" cy="295267"/>
          </a:xfrm>
          <a:solidFill>
            <a:schemeClr val="tx1"/>
          </a:solidFill>
        </p:grpSpPr>
        <p:sp>
          <p:nvSpPr>
            <p:cNvPr id="54" name="箭头: 右 53">
              <a:extLst>
                <a:ext uri="{FF2B5EF4-FFF2-40B4-BE49-F238E27FC236}">
                  <a16:creationId xmlns:a16="http://schemas.microsoft.com/office/drawing/2014/main" id="{6BFEE0DC-02D1-44E4-B75F-6F84C2D3AE1F}"/>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55" name="箭头: 右 4">
              <a:extLst>
                <a:ext uri="{FF2B5EF4-FFF2-40B4-BE49-F238E27FC236}">
                  <a16:creationId xmlns:a16="http://schemas.microsoft.com/office/drawing/2014/main" id="{A3556DE2-8E59-4E12-AF50-10C191A83056}"/>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56" name="矩形 55">
            <a:extLst>
              <a:ext uri="{FF2B5EF4-FFF2-40B4-BE49-F238E27FC236}">
                <a16:creationId xmlns:a16="http://schemas.microsoft.com/office/drawing/2014/main" id="{87B6C317-FF9D-4550-977A-4290867201DF}"/>
              </a:ext>
            </a:extLst>
          </p:cNvPr>
          <p:cNvSpPr/>
          <p:nvPr/>
        </p:nvSpPr>
        <p:spPr bwMode="auto">
          <a:xfrm>
            <a:off x="5235489" y="1361511"/>
            <a:ext cx="1690677" cy="505268"/>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7" name="矩形 56">
            <a:extLst>
              <a:ext uri="{FF2B5EF4-FFF2-40B4-BE49-F238E27FC236}">
                <a16:creationId xmlns:a16="http://schemas.microsoft.com/office/drawing/2014/main" id="{2A47C26B-4862-4FAA-8625-74FB8FC2CD97}"/>
              </a:ext>
            </a:extLst>
          </p:cNvPr>
          <p:cNvSpPr/>
          <p:nvPr/>
        </p:nvSpPr>
        <p:spPr bwMode="auto">
          <a:xfrm>
            <a:off x="5235485" y="2467531"/>
            <a:ext cx="1688710"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8" name="矩形 57">
            <a:extLst>
              <a:ext uri="{FF2B5EF4-FFF2-40B4-BE49-F238E27FC236}">
                <a16:creationId xmlns:a16="http://schemas.microsoft.com/office/drawing/2014/main" id="{6AD99D4F-B38C-4188-BB17-94BEE2881F7C}"/>
              </a:ext>
            </a:extLst>
          </p:cNvPr>
          <p:cNvSpPr/>
          <p:nvPr/>
        </p:nvSpPr>
        <p:spPr bwMode="auto">
          <a:xfrm>
            <a:off x="4954801" y="1237436"/>
            <a:ext cx="2260136" cy="3961577"/>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62" name="组合 61">
            <a:extLst>
              <a:ext uri="{FF2B5EF4-FFF2-40B4-BE49-F238E27FC236}">
                <a16:creationId xmlns:a16="http://schemas.microsoft.com/office/drawing/2014/main" id="{292AC6E8-322E-49B3-96F5-E71480578ED2}"/>
              </a:ext>
            </a:extLst>
          </p:cNvPr>
          <p:cNvGrpSpPr/>
          <p:nvPr/>
        </p:nvGrpSpPr>
        <p:grpSpPr>
          <a:xfrm rot="5400000">
            <a:off x="5844434" y="5325245"/>
            <a:ext cx="468738" cy="335778"/>
            <a:chOff x="1313494" y="962034"/>
            <a:chExt cx="252406" cy="295267"/>
          </a:xfrm>
          <a:solidFill>
            <a:schemeClr val="bg1">
              <a:lumMod val="65000"/>
            </a:schemeClr>
          </a:solidFill>
        </p:grpSpPr>
        <p:sp>
          <p:nvSpPr>
            <p:cNvPr id="65"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66"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67" name="组合 66">
            <a:extLst>
              <a:ext uri="{FF2B5EF4-FFF2-40B4-BE49-F238E27FC236}">
                <a16:creationId xmlns:a16="http://schemas.microsoft.com/office/drawing/2014/main" id="{292AC6E8-322E-49B3-96F5-E71480578ED2}"/>
              </a:ext>
            </a:extLst>
          </p:cNvPr>
          <p:cNvGrpSpPr/>
          <p:nvPr/>
        </p:nvGrpSpPr>
        <p:grpSpPr>
          <a:xfrm rot="5400000">
            <a:off x="3945061" y="5324349"/>
            <a:ext cx="468738" cy="335778"/>
            <a:chOff x="1313494" y="962034"/>
            <a:chExt cx="252406" cy="295267"/>
          </a:xfrm>
          <a:solidFill>
            <a:schemeClr val="bg1">
              <a:lumMod val="65000"/>
            </a:schemeClr>
          </a:solidFill>
        </p:grpSpPr>
        <p:sp>
          <p:nvSpPr>
            <p:cNvPr id="68"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69"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70" name="组合 69">
            <a:extLst>
              <a:ext uri="{FF2B5EF4-FFF2-40B4-BE49-F238E27FC236}">
                <a16:creationId xmlns:a16="http://schemas.microsoft.com/office/drawing/2014/main" id="{292AC6E8-322E-49B3-96F5-E71480578ED2}"/>
              </a:ext>
            </a:extLst>
          </p:cNvPr>
          <p:cNvGrpSpPr/>
          <p:nvPr/>
        </p:nvGrpSpPr>
        <p:grpSpPr>
          <a:xfrm rot="5400000">
            <a:off x="7806549" y="5343149"/>
            <a:ext cx="468738" cy="335778"/>
            <a:chOff x="1313494" y="962034"/>
            <a:chExt cx="252406" cy="295267"/>
          </a:xfrm>
          <a:solidFill>
            <a:schemeClr val="bg1">
              <a:lumMod val="65000"/>
            </a:schemeClr>
          </a:solidFill>
        </p:grpSpPr>
        <p:sp>
          <p:nvSpPr>
            <p:cNvPr id="71"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72"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pic>
        <p:nvPicPr>
          <p:cNvPr id="2" name="图片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30056" y="2963055"/>
            <a:ext cx="1712599" cy="1965727"/>
          </a:xfrm>
          <a:prstGeom prst="rect">
            <a:avLst/>
          </a:prstGeom>
        </p:spPr>
      </p:pic>
      <p:sp>
        <p:nvSpPr>
          <p:cNvPr id="44" name="矩形 43">
            <a:extLst>
              <a:ext uri="{FF2B5EF4-FFF2-40B4-BE49-F238E27FC236}">
                <a16:creationId xmlns:a16="http://schemas.microsoft.com/office/drawing/2014/main" id="{0733BCD6-9CA5-402B-8770-65B505CC074D}"/>
              </a:ext>
            </a:extLst>
          </p:cNvPr>
          <p:cNvSpPr/>
          <p:nvPr/>
        </p:nvSpPr>
        <p:spPr bwMode="auto">
          <a:xfrm>
            <a:off x="3840606" y="5760922"/>
            <a:ext cx="4706494" cy="923347"/>
          </a:xfrm>
          <a:prstGeom prst="rect">
            <a:avLst/>
          </a:prstGeom>
          <a:solidFill>
            <a:srgbClr val="FFFFFF">
              <a:alpha val="85098"/>
            </a:srgbClr>
          </a:soli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pic>
        <p:nvPicPr>
          <p:cNvPr id="45" name="图片 44">
            <a:extLst>
              <a:ext uri="{FF2B5EF4-FFF2-40B4-BE49-F238E27FC236}">
                <a16:creationId xmlns:a16="http://schemas.microsoft.com/office/drawing/2014/main" id="{63329F62-E944-4BB3-A865-DEF7241C8D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1445" y="3047007"/>
            <a:ext cx="1165014" cy="2071136"/>
          </a:xfrm>
          <a:prstGeom prst="rect">
            <a:avLst/>
          </a:prstGeom>
        </p:spPr>
      </p:pic>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7490" y="3061371"/>
            <a:ext cx="1191793" cy="2022885"/>
          </a:xfrm>
          <a:prstGeom prst="rect">
            <a:avLst/>
          </a:prstGeom>
        </p:spPr>
      </p:pic>
      <p:sp>
        <p:nvSpPr>
          <p:cNvPr id="41" name="矩形 40">
            <a:extLst>
              <a:ext uri="{FF2B5EF4-FFF2-40B4-BE49-F238E27FC236}">
                <a16:creationId xmlns:a16="http://schemas.microsoft.com/office/drawing/2014/main" id="{9070EBFA-1762-444A-9276-ACE5B697D9FA}"/>
              </a:ext>
            </a:extLst>
          </p:cNvPr>
          <p:cNvSpPr/>
          <p:nvPr/>
        </p:nvSpPr>
        <p:spPr bwMode="auto">
          <a:xfrm>
            <a:off x="2310410" y="1110198"/>
            <a:ext cx="2223346" cy="4626060"/>
          </a:xfrm>
          <a:prstGeom prst="rect">
            <a:avLst/>
          </a:prstGeom>
          <a:solidFill>
            <a:srgbClr val="FFFFFF">
              <a:alpha val="85098"/>
            </a:srgbClr>
          </a:soli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2" name="矩形 41">
            <a:extLst>
              <a:ext uri="{FF2B5EF4-FFF2-40B4-BE49-F238E27FC236}">
                <a16:creationId xmlns:a16="http://schemas.microsoft.com/office/drawing/2014/main" id="{37C8BF9F-6087-4FAF-84B4-5BF2818B2654}"/>
              </a:ext>
            </a:extLst>
          </p:cNvPr>
          <p:cNvSpPr/>
          <p:nvPr/>
        </p:nvSpPr>
        <p:spPr bwMode="auto">
          <a:xfrm>
            <a:off x="4691796" y="1110371"/>
            <a:ext cx="2663498" cy="4626060"/>
          </a:xfrm>
          <a:prstGeom prst="rect">
            <a:avLst/>
          </a:prstGeom>
          <a:solidFill>
            <a:srgbClr val="FFFFFF">
              <a:alpha val="85098"/>
            </a:srgbClr>
          </a:soli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Tree>
    <p:custDataLst>
      <p:tags r:id="rId1"/>
    </p:custDataLst>
    <p:extLst>
      <p:ext uri="{BB962C8B-B14F-4D97-AF65-F5344CB8AC3E}">
        <p14:creationId xmlns:p14="http://schemas.microsoft.com/office/powerpoint/2010/main" val="1985307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627" y="66328"/>
            <a:ext cx="8008355" cy="914400"/>
          </a:xfrm>
        </p:spPr>
        <p:txBody>
          <a:bodyPr/>
          <a:lstStyle/>
          <a:p>
            <a:r>
              <a:rPr lang="en-US" altLang="zh-CN" dirty="0"/>
              <a:t>SMPL</a:t>
            </a:r>
            <a:r>
              <a:rPr lang="zh-CN" altLang="en-US" dirty="0"/>
              <a:t>人体模板</a:t>
            </a:r>
            <a:endParaRPr kumimoji="1"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671B3DE-A802-4A3F-B05D-2B19CA07F711}"/>
                  </a:ext>
                </a:extLst>
              </p:cNvPr>
              <p:cNvSpPr txBox="1"/>
              <p:nvPr/>
            </p:nvSpPr>
            <p:spPr>
              <a:xfrm>
                <a:off x="2383261" y="2675034"/>
                <a:ext cx="1235916" cy="369332"/>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itchFamily="34" charset="0"/>
                    <a:ea typeface="黑体" panose="02010609060101010101" pitchFamily="49" charset="-122"/>
                    <a:cs typeface="+mn-cs"/>
                  </a:rPr>
                  <a:t>M</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β</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θ</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γ</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mc:Choice>
        <mc:Fallback xmlns="">
          <p:sp>
            <p:nvSpPr>
              <p:cNvPr id="8" name="文本框 7">
                <a:extLst>
                  <a:ext uri="{FF2B5EF4-FFF2-40B4-BE49-F238E27FC236}">
                    <a16:creationId xmlns:a16="http://schemas.microsoft.com/office/drawing/2014/main" id="{C671B3DE-A802-4A3F-B05D-2B19CA07F711}"/>
                  </a:ext>
                </a:extLst>
              </p:cNvPr>
              <p:cNvSpPr txBox="1">
                <a:spLocks noRot="1" noChangeAspect="1" noMove="1" noResize="1" noEditPoints="1" noAdjustHandles="1" noChangeArrowheads="1" noChangeShapeType="1" noTextEdit="1"/>
              </p:cNvSpPr>
              <p:nvPr/>
            </p:nvSpPr>
            <p:spPr>
              <a:xfrm>
                <a:off x="2383261" y="2675034"/>
                <a:ext cx="1235916" cy="369332"/>
              </a:xfrm>
              <a:prstGeom prst="rect">
                <a:avLst/>
              </a:prstGeom>
              <a:blipFill>
                <a:blip r:embed="rId3"/>
                <a:stretch>
                  <a:fillRect l="-15271" t="-25000" r="-9852" b="-5166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5245262-720C-48BD-A01C-32F576476142}"/>
              </a:ext>
            </a:extLst>
          </p:cNvPr>
          <p:cNvSpPr txBox="1"/>
          <p:nvPr/>
        </p:nvSpPr>
        <p:spPr>
          <a:xfrm>
            <a:off x="2022344" y="3286870"/>
            <a:ext cx="2102661" cy="1685846"/>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Shape</a:t>
            </a:r>
          </a:p>
          <a:p>
            <a:pPr marL="342900" marR="0" lvl="0"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Pose</a:t>
            </a:r>
          </a:p>
          <a:p>
            <a:pPr marL="342900" marR="0" lvl="0"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Translation</a:t>
            </a:r>
          </a:p>
        </p:txBody>
      </p:sp>
      <p:pic>
        <p:nvPicPr>
          <p:cNvPr id="13" name="图片 12">
            <a:extLst>
              <a:ext uri="{FF2B5EF4-FFF2-40B4-BE49-F238E27FC236}">
                <a16:creationId xmlns:a16="http://schemas.microsoft.com/office/drawing/2014/main" id="{1881A7E6-1254-4B93-B481-1F625EC6B8ED}"/>
              </a:ext>
            </a:extLst>
          </p:cNvPr>
          <p:cNvPicPr/>
          <p:nvPr/>
        </p:nvPicPr>
        <p:blipFill rotWithShape="1">
          <a:blip r:embed="rId4" cstate="print">
            <a:clrChange>
              <a:clrFrom>
                <a:srgbClr val="F0F0F0"/>
              </a:clrFrom>
              <a:clrTo>
                <a:srgbClr val="F0F0F0">
                  <a:alpha val="0"/>
                </a:srgbClr>
              </a:clrTo>
            </a:clrChange>
            <a:extLst>
              <a:ext uri="{28A0092B-C50C-407E-A947-70E740481C1C}">
                <a14:useLocalDpi xmlns:a14="http://schemas.microsoft.com/office/drawing/2010/main" val="0"/>
              </a:ext>
            </a:extLst>
          </a:blip>
          <a:srcRect l="16807" r="14215"/>
          <a:stretch/>
        </p:blipFill>
        <p:spPr>
          <a:xfrm>
            <a:off x="4125000" y="1463045"/>
            <a:ext cx="6439336" cy="4808183"/>
          </a:xfrm>
          <a:prstGeom prst="rect">
            <a:avLst/>
          </a:prstGeom>
        </p:spPr>
      </p:pic>
    </p:spTree>
    <p:extLst>
      <p:ext uri="{BB962C8B-B14F-4D97-AF65-F5344CB8AC3E}">
        <p14:creationId xmlns:p14="http://schemas.microsoft.com/office/powerpoint/2010/main" val="2429171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D370DD8C-8EAD-48A0-84E5-F57C04BB61D1}"/>
              </a:ext>
            </a:extLst>
          </p:cNvPr>
          <p:cNvSpPr/>
          <p:nvPr/>
        </p:nvSpPr>
        <p:spPr>
          <a:xfrm>
            <a:off x="4256225" y="1441822"/>
            <a:ext cx="361680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OpenPose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骨架</a:t>
            </a: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获取</a:t>
            </a:r>
            <a:endParaRPr kumimoji="0" lang="en-US" altLang="zh-CN"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endParaRPr>
          </a:p>
        </p:txBody>
      </p:sp>
      <p:sp>
        <p:nvSpPr>
          <p:cNvPr id="3" name="标题 1">
            <a:extLst>
              <a:ext uri="{FF2B5EF4-FFF2-40B4-BE49-F238E27FC236}">
                <a16:creationId xmlns:a16="http://schemas.microsoft.com/office/drawing/2014/main" id="{3F05F90F-A11D-45B9-B119-4664D388A387}"/>
              </a:ext>
            </a:extLst>
          </p:cNvPr>
          <p:cNvSpPr txBox="1">
            <a:spLocks/>
          </p:cNvSpPr>
          <p:nvPr/>
        </p:nvSpPr>
        <p:spPr>
          <a:xfrm>
            <a:off x="2399494" y="173736"/>
            <a:ext cx="7393021"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技术路线</a:t>
            </a:r>
          </a:p>
        </p:txBody>
      </p:sp>
      <p:sp>
        <p:nvSpPr>
          <p:cNvPr id="4" name="矩形 3">
            <a:extLst>
              <a:ext uri="{FF2B5EF4-FFF2-40B4-BE49-F238E27FC236}">
                <a16:creationId xmlns:a16="http://schemas.microsoft.com/office/drawing/2014/main" id="{BC7CA3C4-7E4A-4860-BB1D-EEE410D79489}"/>
              </a:ext>
            </a:extLst>
          </p:cNvPr>
          <p:cNvSpPr/>
          <p:nvPr/>
        </p:nvSpPr>
        <p:spPr>
          <a:xfrm>
            <a:off x="1596074" y="1418961"/>
            <a:ext cx="361680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Mask R-CNN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掩膜</a:t>
            </a: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获取</a:t>
            </a:r>
            <a:endParaRPr kumimoji="0" lang="en-US" altLang="zh-CN"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AF1C0C10-FDB6-459C-AC2A-CD9E053ED436}"/>
              </a:ext>
            </a:extLst>
          </p:cNvPr>
          <p:cNvSpPr/>
          <p:nvPr/>
        </p:nvSpPr>
        <p:spPr>
          <a:xfrm>
            <a:off x="6667742" y="1441822"/>
            <a:ext cx="443722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SMPL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参数化变形人体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模板</a:t>
            </a: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p:txBody>
      </p:sp>
      <p:grpSp>
        <p:nvGrpSpPr>
          <p:cNvPr id="19" name="组合 18">
            <a:extLst>
              <a:ext uri="{FF2B5EF4-FFF2-40B4-BE49-F238E27FC236}">
                <a16:creationId xmlns:a16="http://schemas.microsoft.com/office/drawing/2014/main" id="{9F46AF39-15FF-45F6-B8F6-745CD94DEB19}"/>
              </a:ext>
            </a:extLst>
          </p:cNvPr>
          <p:cNvGrpSpPr/>
          <p:nvPr/>
        </p:nvGrpSpPr>
        <p:grpSpPr>
          <a:xfrm rot="5400000">
            <a:off x="3174953" y="1983553"/>
            <a:ext cx="389562" cy="365478"/>
            <a:chOff x="1313494" y="962034"/>
            <a:chExt cx="252406" cy="295267"/>
          </a:xfrm>
          <a:solidFill>
            <a:schemeClr val="tx1"/>
          </a:solidFill>
        </p:grpSpPr>
        <p:sp>
          <p:nvSpPr>
            <p:cNvPr id="20" name="箭头: 右 19">
              <a:extLst>
                <a:ext uri="{FF2B5EF4-FFF2-40B4-BE49-F238E27FC236}">
                  <a16:creationId xmlns:a16="http://schemas.microsoft.com/office/drawing/2014/main" id="{EF7EDB32-8E31-4BAF-AAC4-C30FDCE31087}"/>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21" name="箭头: 右 4">
              <a:extLst>
                <a:ext uri="{FF2B5EF4-FFF2-40B4-BE49-F238E27FC236}">
                  <a16:creationId xmlns:a16="http://schemas.microsoft.com/office/drawing/2014/main" id="{557D1DFF-1996-4447-B15F-5AA9057C6F4C}"/>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1" name="组合 30">
            <a:extLst>
              <a:ext uri="{FF2B5EF4-FFF2-40B4-BE49-F238E27FC236}">
                <a16:creationId xmlns:a16="http://schemas.microsoft.com/office/drawing/2014/main" id="{093BA39A-13C0-4A4D-A87C-699D3B0C1034}"/>
              </a:ext>
            </a:extLst>
          </p:cNvPr>
          <p:cNvGrpSpPr/>
          <p:nvPr/>
        </p:nvGrpSpPr>
        <p:grpSpPr>
          <a:xfrm rot="5400000">
            <a:off x="8658277" y="2006316"/>
            <a:ext cx="389562" cy="365478"/>
            <a:chOff x="1313494" y="962034"/>
            <a:chExt cx="252406" cy="295267"/>
          </a:xfrm>
          <a:solidFill>
            <a:schemeClr val="tx1"/>
          </a:solidFill>
        </p:grpSpPr>
        <p:sp>
          <p:nvSpPr>
            <p:cNvPr id="32" name="箭头: 右 31">
              <a:extLst>
                <a:ext uri="{FF2B5EF4-FFF2-40B4-BE49-F238E27FC236}">
                  <a16:creationId xmlns:a16="http://schemas.microsoft.com/office/drawing/2014/main" id="{3896FA68-AB7C-43F4-A500-155921BA4048}"/>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33" name="箭头: 右 4">
              <a:extLst>
                <a:ext uri="{FF2B5EF4-FFF2-40B4-BE49-F238E27FC236}">
                  <a16:creationId xmlns:a16="http://schemas.microsoft.com/office/drawing/2014/main" id="{2A496B5C-CD06-4E1C-B308-C8979356FAEE}"/>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10" name="矩形 9">
            <a:extLst>
              <a:ext uri="{FF2B5EF4-FFF2-40B4-BE49-F238E27FC236}">
                <a16:creationId xmlns:a16="http://schemas.microsoft.com/office/drawing/2014/main" id="{2612B6A1-DD25-4C43-B072-06CDA744097A}"/>
              </a:ext>
            </a:extLst>
          </p:cNvPr>
          <p:cNvSpPr/>
          <p:nvPr/>
        </p:nvSpPr>
        <p:spPr bwMode="auto">
          <a:xfrm>
            <a:off x="2585501" y="1348687"/>
            <a:ext cx="1635773" cy="505267"/>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7" name="矩形 36">
            <a:extLst>
              <a:ext uri="{FF2B5EF4-FFF2-40B4-BE49-F238E27FC236}">
                <a16:creationId xmlns:a16="http://schemas.microsoft.com/office/drawing/2014/main" id="{38CAB533-F8E5-4F7C-9798-8EE02C2867D6}"/>
              </a:ext>
            </a:extLst>
          </p:cNvPr>
          <p:cNvSpPr/>
          <p:nvPr/>
        </p:nvSpPr>
        <p:spPr bwMode="auto">
          <a:xfrm>
            <a:off x="2588888" y="2455175"/>
            <a:ext cx="1635773"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8" name="矩形 37">
            <a:extLst>
              <a:ext uri="{FF2B5EF4-FFF2-40B4-BE49-F238E27FC236}">
                <a16:creationId xmlns:a16="http://schemas.microsoft.com/office/drawing/2014/main" id="{DA8E8F02-E43D-4180-A2AD-683C9EE20515}"/>
              </a:ext>
            </a:extLst>
          </p:cNvPr>
          <p:cNvSpPr/>
          <p:nvPr/>
        </p:nvSpPr>
        <p:spPr bwMode="auto">
          <a:xfrm>
            <a:off x="7873029" y="1362322"/>
            <a:ext cx="2026644" cy="505268"/>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9" name="矩形 38">
            <a:extLst>
              <a:ext uri="{FF2B5EF4-FFF2-40B4-BE49-F238E27FC236}">
                <a16:creationId xmlns:a16="http://schemas.microsoft.com/office/drawing/2014/main" id="{6A26A40D-89D0-4F10-8CEB-D59D476BDD82}"/>
              </a:ext>
            </a:extLst>
          </p:cNvPr>
          <p:cNvSpPr/>
          <p:nvPr/>
        </p:nvSpPr>
        <p:spPr bwMode="auto">
          <a:xfrm>
            <a:off x="7827806" y="2459036"/>
            <a:ext cx="2117090" cy="495557"/>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6" name="组合 5">
            <a:extLst>
              <a:ext uri="{FF2B5EF4-FFF2-40B4-BE49-F238E27FC236}">
                <a16:creationId xmlns:a16="http://schemas.microsoft.com/office/drawing/2014/main" id="{83649BFA-F12A-4702-B478-51B56074D531}"/>
              </a:ext>
            </a:extLst>
          </p:cNvPr>
          <p:cNvGrpSpPr/>
          <p:nvPr/>
        </p:nvGrpSpPr>
        <p:grpSpPr>
          <a:xfrm>
            <a:off x="2559118" y="5799759"/>
            <a:ext cx="7039370" cy="1450096"/>
            <a:chOff x="1061496" y="5727503"/>
            <a:chExt cx="7039370" cy="1450096"/>
          </a:xfrm>
        </p:grpSpPr>
        <p:sp>
          <p:nvSpPr>
            <p:cNvPr id="43" name="矩形 42"/>
            <p:cNvSpPr/>
            <p:nvPr/>
          </p:nvSpPr>
          <p:spPr bwMode="auto">
            <a:xfrm>
              <a:off x="2370220" y="5727503"/>
              <a:ext cx="4558752" cy="808347"/>
            </a:xfrm>
            <a:prstGeom prst="rect">
              <a:avLst/>
            </a:prstGeom>
            <a:noFill/>
            <a:ln w="38100">
              <a:solidFill>
                <a:srgbClr val="FF0000"/>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矩形 4">
              <a:extLst>
                <a:ext uri="{FF2B5EF4-FFF2-40B4-BE49-F238E27FC236}">
                  <a16:creationId xmlns:a16="http://schemas.microsoft.com/office/drawing/2014/main" id="{C36F4308-E2FF-4B47-8E09-F5EB4142603E}"/>
                </a:ext>
              </a:extLst>
            </p:cNvPr>
            <p:cNvSpPr/>
            <p:nvPr/>
          </p:nvSpPr>
          <p:spPr>
            <a:xfrm>
              <a:off x="1061496" y="5854160"/>
              <a:ext cx="7039370" cy="132343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计算匹配度</a:t>
              </a:r>
              <a:endParaRPr kumimoji="0" lang="en-US" altLang="zh-CN" sz="32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p:txBody>
        </p:sp>
        <p:sp>
          <p:nvSpPr>
            <p:cNvPr id="40" name="矩形 39">
              <a:extLst>
                <a:ext uri="{FF2B5EF4-FFF2-40B4-BE49-F238E27FC236}">
                  <a16:creationId xmlns:a16="http://schemas.microsoft.com/office/drawing/2014/main" id="{229B9067-2D40-4188-B0BE-5B48664C5916}"/>
                </a:ext>
              </a:extLst>
            </p:cNvPr>
            <p:cNvSpPr/>
            <p:nvPr/>
          </p:nvSpPr>
          <p:spPr bwMode="auto">
            <a:xfrm>
              <a:off x="2513919" y="5836208"/>
              <a:ext cx="4271355" cy="609264"/>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sp>
        <p:nvSpPr>
          <p:cNvPr id="48" name="矩形 47"/>
          <p:cNvSpPr/>
          <p:nvPr/>
        </p:nvSpPr>
        <p:spPr bwMode="auto">
          <a:xfrm>
            <a:off x="2399489" y="1230053"/>
            <a:ext cx="2027434" cy="3961577"/>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9" name="矩形 48"/>
          <p:cNvSpPr/>
          <p:nvPr/>
        </p:nvSpPr>
        <p:spPr bwMode="auto">
          <a:xfrm>
            <a:off x="7654339" y="1234351"/>
            <a:ext cx="2472240" cy="3964661"/>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53" name="组合 52">
            <a:extLst>
              <a:ext uri="{FF2B5EF4-FFF2-40B4-BE49-F238E27FC236}">
                <a16:creationId xmlns:a16="http://schemas.microsoft.com/office/drawing/2014/main" id="{B0A1E06E-46E7-4D7E-A3B1-95B29E67D3F7}"/>
              </a:ext>
            </a:extLst>
          </p:cNvPr>
          <p:cNvGrpSpPr/>
          <p:nvPr/>
        </p:nvGrpSpPr>
        <p:grpSpPr>
          <a:xfrm rot="5400000">
            <a:off x="5869172" y="2020395"/>
            <a:ext cx="389562" cy="365478"/>
            <a:chOff x="1313494" y="962034"/>
            <a:chExt cx="252406" cy="295267"/>
          </a:xfrm>
          <a:solidFill>
            <a:schemeClr val="tx1"/>
          </a:solidFill>
        </p:grpSpPr>
        <p:sp>
          <p:nvSpPr>
            <p:cNvPr id="54" name="箭头: 右 53">
              <a:extLst>
                <a:ext uri="{FF2B5EF4-FFF2-40B4-BE49-F238E27FC236}">
                  <a16:creationId xmlns:a16="http://schemas.microsoft.com/office/drawing/2014/main" id="{6BFEE0DC-02D1-44E4-B75F-6F84C2D3AE1F}"/>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55" name="箭头: 右 4">
              <a:extLst>
                <a:ext uri="{FF2B5EF4-FFF2-40B4-BE49-F238E27FC236}">
                  <a16:creationId xmlns:a16="http://schemas.microsoft.com/office/drawing/2014/main" id="{A3556DE2-8E59-4E12-AF50-10C191A83056}"/>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56" name="矩形 55">
            <a:extLst>
              <a:ext uri="{FF2B5EF4-FFF2-40B4-BE49-F238E27FC236}">
                <a16:creationId xmlns:a16="http://schemas.microsoft.com/office/drawing/2014/main" id="{87B6C317-FF9D-4550-977A-4290867201DF}"/>
              </a:ext>
            </a:extLst>
          </p:cNvPr>
          <p:cNvSpPr/>
          <p:nvPr/>
        </p:nvSpPr>
        <p:spPr bwMode="auto">
          <a:xfrm>
            <a:off x="5235489" y="1361511"/>
            <a:ext cx="1690677" cy="505268"/>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7" name="矩形 56">
            <a:extLst>
              <a:ext uri="{FF2B5EF4-FFF2-40B4-BE49-F238E27FC236}">
                <a16:creationId xmlns:a16="http://schemas.microsoft.com/office/drawing/2014/main" id="{2A47C26B-4862-4FAA-8625-74FB8FC2CD97}"/>
              </a:ext>
            </a:extLst>
          </p:cNvPr>
          <p:cNvSpPr/>
          <p:nvPr/>
        </p:nvSpPr>
        <p:spPr bwMode="auto">
          <a:xfrm>
            <a:off x="5235485" y="2467531"/>
            <a:ext cx="1688710"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8" name="矩形 57">
            <a:extLst>
              <a:ext uri="{FF2B5EF4-FFF2-40B4-BE49-F238E27FC236}">
                <a16:creationId xmlns:a16="http://schemas.microsoft.com/office/drawing/2014/main" id="{6AD99D4F-B38C-4188-BB17-94BEE2881F7C}"/>
              </a:ext>
            </a:extLst>
          </p:cNvPr>
          <p:cNvSpPr/>
          <p:nvPr/>
        </p:nvSpPr>
        <p:spPr bwMode="auto">
          <a:xfrm>
            <a:off x="4954801" y="1237436"/>
            <a:ext cx="2260136" cy="3961577"/>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62" name="组合 61">
            <a:extLst>
              <a:ext uri="{FF2B5EF4-FFF2-40B4-BE49-F238E27FC236}">
                <a16:creationId xmlns:a16="http://schemas.microsoft.com/office/drawing/2014/main" id="{292AC6E8-322E-49B3-96F5-E71480578ED2}"/>
              </a:ext>
            </a:extLst>
          </p:cNvPr>
          <p:cNvGrpSpPr/>
          <p:nvPr/>
        </p:nvGrpSpPr>
        <p:grpSpPr>
          <a:xfrm rot="5400000">
            <a:off x="5844434" y="5325245"/>
            <a:ext cx="468738" cy="335778"/>
            <a:chOff x="1313494" y="962034"/>
            <a:chExt cx="252406" cy="295267"/>
          </a:xfrm>
          <a:solidFill>
            <a:schemeClr val="bg1">
              <a:lumMod val="65000"/>
            </a:schemeClr>
          </a:solidFill>
        </p:grpSpPr>
        <p:sp>
          <p:nvSpPr>
            <p:cNvPr id="65"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66"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67" name="组合 66">
            <a:extLst>
              <a:ext uri="{FF2B5EF4-FFF2-40B4-BE49-F238E27FC236}">
                <a16:creationId xmlns:a16="http://schemas.microsoft.com/office/drawing/2014/main" id="{292AC6E8-322E-49B3-96F5-E71480578ED2}"/>
              </a:ext>
            </a:extLst>
          </p:cNvPr>
          <p:cNvGrpSpPr/>
          <p:nvPr/>
        </p:nvGrpSpPr>
        <p:grpSpPr>
          <a:xfrm rot="5400000">
            <a:off x="3945061" y="5324349"/>
            <a:ext cx="468738" cy="335778"/>
            <a:chOff x="1313494" y="962034"/>
            <a:chExt cx="252406" cy="295267"/>
          </a:xfrm>
          <a:solidFill>
            <a:schemeClr val="bg1">
              <a:lumMod val="65000"/>
            </a:schemeClr>
          </a:solidFill>
        </p:grpSpPr>
        <p:sp>
          <p:nvSpPr>
            <p:cNvPr id="68"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69"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70" name="组合 69">
            <a:extLst>
              <a:ext uri="{FF2B5EF4-FFF2-40B4-BE49-F238E27FC236}">
                <a16:creationId xmlns:a16="http://schemas.microsoft.com/office/drawing/2014/main" id="{292AC6E8-322E-49B3-96F5-E71480578ED2}"/>
              </a:ext>
            </a:extLst>
          </p:cNvPr>
          <p:cNvGrpSpPr/>
          <p:nvPr/>
        </p:nvGrpSpPr>
        <p:grpSpPr>
          <a:xfrm rot="5400000">
            <a:off x="7806549" y="5343149"/>
            <a:ext cx="468738" cy="335778"/>
            <a:chOff x="1313494" y="962034"/>
            <a:chExt cx="252406" cy="295267"/>
          </a:xfrm>
          <a:solidFill>
            <a:schemeClr val="bg1">
              <a:lumMod val="65000"/>
            </a:schemeClr>
          </a:solidFill>
        </p:grpSpPr>
        <p:sp>
          <p:nvSpPr>
            <p:cNvPr id="71"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72"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pic>
        <p:nvPicPr>
          <p:cNvPr id="2" name="图片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30056" y="2963055"/>
            <a:ext cx="1712599" cy="1965727"/>
          </a:xfrm>
          <a:prstGeom prst="rect">
            <a:avLst/>
          </a:prstGeom>
        </p:spPr>
      </p:pic>
      <p:pic>
        <p:nvPicPr>
          <p:cNvPr id="45" name="图片 44">
            <a:extLst>
              <a:ext uri="{FF2B5EF4-FFF2-40B4-BE49-F238E27FC236}">
                <a16:creationId xmlns:a16="http://schemas.microsoft.com/office/drawing/2014/main" id="{63329F62-E944-4BB3-A865-DEF7241C8D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1445" y="3047007"/>
            <a:ext cx="1165014" cy="2071136"/>
          </a:xfrm>
          <a:prstGeom prst="rect">
            <a:avLst/>
          </a:prstGeom>
        </p:spPr>
      </p:pic>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7490" y="3061371"/>
            <a:ext cx="1191793" cy="2022885"/>
          </a:xfrm>
          <a:prstGeom prst="rect">
            <a:avLst/>
          </a:prstGeom>
        </p:spPr>
      </p:pic>
    </p:spTree>
    <p:custDataLst>
      <p:tags r:id="rId1"/>
    </p:custDataLst>
    <p:extLst>
      <p:ext uri="{BB962C8B-B14F-4D97-AF65-F5344CB8AC3E}">
        <p14:creationId xmlns:p14="http://schemas.microsoft.com/office/powerpoint/2010/main" val="2205287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61900-CC2D-4FC6-92F2-0650E8D9D8B8}"/>
              </a:ext>
            </a:extLst>
          </p:cNvPr>
          <p:cNvSpPr txBox="1">
            <a:spLocks/>
          </p:cNvSpPr>
          <p:nvPr/>
        </p:nvSpPr>
        <p:spPr>
          <a:xfrm>
            <a:off x="2142627" y="207997"/>
            <a:ext cx="8008355"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最优化模型</a:t>
            </a:r>
          </a:p>
        </p:txBody>
      </p:sp>
      <p:sp>
        <p:nvSpPr>
          <p:cNvPr id="3" name="内容占位符 2">
            <a:extLst>
              <a:ext uri="{FF2B5EF4-FFF2-40B4-BE49-F238E27FC236}">
                <a16:creationId xmlns:a16="http://schemas.microsoft.com/office/drawing/2014/main" id="{BBD8E548-CE6D-4DA2-8F2A-52BD98C6C91E}"/>
              </a:ext>
            </a:extLst>
          </p:cNvPr>
          <p:cNvSpPr txBox="1">
            <a:spLocks/>
          </p:cNvSpPr>
          <p:nvPr/>
        </p:nvSpPr>
        <p:spPr>
          <a:xfrm>
            <a:off x="1959429" y="1298578"/>
            <a:ext cx="8374742" cy="4968875"/>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en-US" altLang="zh-CN" sz="3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Lasso</a:t>
            </a:r>
            <a:r>
              <a:rPr kumimoji="0" lang="zh-CN" altLang="en-US" sz="3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回归</a:t>
            </a:r>
            <a:endParaRPr kumimoji="0" lang="en-US" altLang="zh-CN" sz="3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zh-CN" altLang="en-US" sz="3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能量函数</a:t>
            </a:r>
            <a:endParaRPr kumimoji="0" lang="en-US" altLang="zh-CN" sz="3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None/>
              <a:tabLst/>
              <a:defRPr/>
            </a:pPr>
            <a:endParaRPr kumimoji="0" lang="zh-CN" altLang="en-US" sz="3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D93FF41-75BD-4CC6-A99F-BE747D57066B}"/>
                  </a:ext>
                </a:extLst>
              </p:cNvPr>
              <p:cNvSpPr/>
              <p:nvPr/>
            </p:nvSpPr>
            <p:spPr>
              <a:xfrm>
                <a:off x="2966943" y="3660268"/>
                <a:ext cx="6258123" cy="6228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r>
                        <a:rPr kumimoji="0" lang="zh-CN" altLang="en-US" sz="32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Joint</m:t>
                          </m:r>
                        </m:sub>
                      </m:sSub>
                      <m:r>
                        <a:rPr kumimoji="0" lang="zh-CN" altLang="en-US" sz="32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e>
                        <m:sub>
                          <m:r>
                            <a:rPr kumimoji="0" lang="en-US" altLang="zh-CN"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𝑠𝑖𝑙h𝑜𝑢𝑒𝑡𝑡𝑒𝑠</m:t>
                          </m:r>
                        </m:sub>
                      </m:sSub>
                      <m:r>
                        <a:rPr kumimoji="0" lang="zh-CN" altLang="en-US" sz="32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θ</m:t>
                          </m:r>
                        </m:sub>
                      </m:sSub>
                      <m:r>
                        <a:rPr kumimoji="0" lang="zh-CN" altLang="en-US" sz="32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e>
                        <m:sub>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sub>
                      </m:sSub>
                    </m:oMath>
                  </m:oMathPara>
                </a14:m>
                <a:endParaRPr kumimoji="0" lang="zh-CN" altLang="en-US" sz="3200" b="0" i="0" u="none" strike="noStrike" kern="1200" cap="none" spc="0" normalizeH="0" baseline="0" noProof="0" dirty="0">
                  <a:ln>
                    <a:noFill/>
                  </a:ln>
                  <a:solidFill>
                    <a:prstClr val="black"/>
                  </a:solidFill>
                  <a:effectLst/>
                  <a:uLnTx/>
                  <a:uFillTx/>
                  <a:latin typeface="Arial" pitchFamily="34" charset="0"/>
                  <a:ea typeface="宋体" pitchFamily="2" charset="-122"/>
                  <a:cs typeface="+mn-cs"/>
                </a:endParaRPr>
              </a:p>
            </p:txBody>
          </p:sp>
        </mc:Choice>
        <mc:Fallback xmlns="">
          <p:sp>
            <p:nvSpPr>
              <p:cNvPr id="4" name="矩形 3">
                <a:extLst>
                  <a:ext uri="{FF2B5EF4-FFF2-40B4-BE49-F238E27FC236}">
                    <a16:creationId xmlns:a16="http://schemas.microsoft.com/office/drawing/2014/main" id="{BD93FF41-75BD-4CC6-A99F-BE747D57066B}"/>
                  </a:ext>
                </a:extLst>
              </p:cNvPr>
              <p:cNvSpPr>
                <a:spLocks noRot="1" noChangeAspect="1" noMove="1" noResize="1" noEditPoints="1" noAdjustHandles="1" noChangeArrowheads="1" noChangeShapeType="1" noTextEdit="1"/>
              </p:cNvSpPr>
              <p:nvPr/>
            </p:nvSpPr>
            <p:spPr>
              <a:xfrm>
                <a:off x="2966943" y="3660268"/>
                <a:ext cx="6258123" cy="62286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1656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6000" decel="94000" fill="hold" grpId="0" nodeType="clickEffect">
                                  <p:stCondLst>
                                    <p:cond delay="0"/>
                                  </p:stCondLst>
                                  <p:childTnLst>
                                    <p:animMotion origin="layout" path="M 0 3.33333E-6 L 0 0.36713 " pathEditMode="relative" rAng="0" ptsTypes="AA">
                                      <p:cBhvr>
                                        <p:cTn id="6" dur="1000" fill="hold"/>
                                        <p:tgtEl>
                                          <p:spTgt spid="4"/>
                                        </p:tgtEl>
                                        <p:attrNameLst>
                                          <p:attrName>ppt_x</p:attrName>
                                          <p:attrName>ppt_y</p:attrName>
                                        </p:attrNameLst>
                                      </p:cBhvr>
                                      <p:rCtr x="0" y="1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优化方程之关节点距离</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B8A0D65-7DA8-4B55-81EB-1DBC60783569}"/>
                  </a:ext>
                </a:extLst>
              </p:cNvPr>
              <p:cNvSpPr/>
              <p:nvPr/>
            </p:nvSpPr>
            <p:spPr>
              <a:xfrm>
                <a:off x="2966943" y="6168814"/>
                <a:ext cx="6258123" cy="6228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r>
                        <a:rPr kumimoji="0" lang="zh-CN" altLang="en-US" sz="32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Joint</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𝑠𝑖𝑙h𝑜𝑢𝑒𝑡𝑡𝑒𝑠</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θ</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𝑐</m:t>
                          </m:r>
                        </m:sub>
                      </m:sSub>
                    </m:oMath>
                  </m:oMathPara>
                </a14:m>
                <a:endParaRPr kumimoji="0" lang="zh-CN" altLang="en-US" sz="3200" b="0" i="0" u="none" strike="noStrike" kern="1200" cap="none" spc="0" normalizeH="0" baseline="0" noProof="0" dirty="0">
                  <a:ln>
                    <a:noFill/>
                  </a:ln>
                  <a:solidFill>
                    <a:prstClr val="black"/>
                  </a:solidFill>
                  <a:effectLst/>
                  <a:uLnTx/>
                  <a:uFillTx/>
                  <a:latin typeface="Arial" pitchFamily="34" charset="0"/>
                  <a:ea typeface="宋体" pitchFamily="2" charset="-122"/>
                  <a:cs typeface="+mn-cs"/>
                </a:endParaRPr>
              </a:p>
            </p:txBody>
          </p:sp>
        </mc:Choice>
        <mc:Fallback xmlns="">
          <p:sp>
            <p:nvSpPr>
              <p:cNvPr id="4" name="矩形 3">
                <a:extLst>
                  <a:ext uri="{FF2B5EF4-FFF2-40B4-BE49-F238E27FC236}">
                    <a16:creationId xmlns:a16="http://schemas.microsoft.com/office/drawing/2014/main" id="{AB8A0D65-7DA8-4B55-81EB-1DBC60783569}"/>
                  </a:ext>
                </a:extLst>
              </p:cNvPr>
              <p:cNvSpPr>
                <a:spLocks noRot="1" noChangeAspect="1" noMove="1" noResize="1" noEditPoints="1" noAdjustHandles="1" noChangeArrowheads="1" noChangeShapeType="1" noTextEdit="1"/>
              </p:cNvSpPr>
              <p:nvPr/>
            </p:nvSpPr>
            <p:spPr>
              <a:xfrm>
                <a:off x="2966943" y="6168814"/>
                <a:ext cx="6258123" cy="622863"/>
              </a:xfrm>
              <a:prstGeom prst="rect">
                <a:avLst/>
              </a:prstGeom>
              <a:blipFill>
                <a:blip r:embed="rId3"/>
                <a:stretch>
                  <a:fillRect/>
                </a:stretch>
              </a:blipFill>
            </p:spPr>
            <p:txBody>
              <a:bodyPr/>
              <a:lstStyle/>
              <a:p>
                <a:r>
                  <a:rPr lang="zh-CN" altLang="en-US">
                    <a:noFill/>
                  </a:rPr>
                  <a:t> </a:t>
                </a:r>
              </a:p>
            </p:txBody>
          </p:sp>
        </mc:Fallback>
      </mc:AlternateContent>
      <p:pic>
        <p:nvPicPr>
          <p:cNvPr id="9" name="内容占位符 8">
            <a:extLst>
              <a:ext uri="{FF2B5EF4-FFF2-40B4-BE49-F238E27FC236}">
                <a16:creationId xmlns:a16="http://schemas.microsoft.com/office/drawing/2014/main" id="{236A5904-07AB-479C-B1A3-C91EF6A3086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52474" y="1199939"/>
            <a:ext cx="3487059" cy="4968875"/>
          </a:xfrm>
        </p:spPr>
      </p:pic>
    </p:spTree>
    <p:extLst>
      <p:ext uri="{BB962C8B-B14F-4D97-AF65-F5344CB8AC3E}">
        <p14:creationId xmlns:p14="http://schemas.microsoft.com/office/powerpoint/2010/main" val="180257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61900-CC2D-4FC6-92F2-0650E8D9D8B8}"/>
              </a:ext>
            </a:extLst>
          </p:cNvPr>
          <p:cNvSpPr txBox="1">
            <a:spLocks/>
          </p:cNvSpPr>
          <p:nvPr/>
        </p:nvSpPr>
        <p:spPr>
          <a:xfrm>
            <a:off x="2142627" y="207997"/>
            <a:ext cx="8008355"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优化方程之轮廓距离</a:t>
            </a:r>
          </a:p>
        </p:txBody>
      </p:sp>
      <p:sp>
        <p:nvSpPr>
          <p:cNvPr id="3" name="内容占位符 2">
            <a:extLst>
              <a:ext uri="{FF2B5EF4-FFF2-40B4-BE49-F238E27FC236}">
                <a16:creationId xmlns:a16="http://schemas.microsoft.com/office/drawing/2014/main" id="{BBD8E548-CE6D-4DA2-8F2A-52BD98C6C91E}"/>
              </a:ext>
            </a:extLst>
          </p:cNvPr>
          <p:cNvSpPr txBox="1">
            <a:spLocks/>
          </p:cNvSpPr>
          <p:nvPr/>
        </p:nvSpPr>
        <p:spPr>
          <a:xfrm>
            <a:off x="1959429" y="1298578"/>
            <a:ext cx="8374742" cy="4968875"/>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en-US" altLang="zh-CN" sz="32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LBS——</a:t>
            </a:r>
            <a:r>
              <a:rPr kumimoji="0" lang="zh-CN" altLang="en-US" sz="32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线性混合蒙皮</a:t>
            </a:r>
            <a:endParaRPr kumimoji="0" lang="zh-CN" altLang="en-US" sz="32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图片 4">
            <a:extLst>
              <a:ext uri="{FF2B5EF4-FFF2-40B4-BE49-F238E27FC236}">
                <a16:creationId xmlns:a16="http://schemas.microsoft.com/office/drawing/2014/main" id="{054AE84F-65CA-4408-A0A5-9593CD954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785" y="3627770"/>
            <a:ext cx="3268948" cy="2451711"/>
          </a:xfrm>
          <a:prstGeom prst="rect">
            <a:avLst/>
          </a:prstGeom>
        </p:spPr>
      </p:pic>
      <p:pic>
        <p:nvPicPr>
          <p:cNvPr id="7" name="图片 6">
            <a:extLst>
              <a:ext uri="{FF2B5EF4-FFF2-40B4-BE49-F238E27FC236}">
                <a16:creationId xmlns:a16="http://schemas.microsoft.com/office/drawing/2014/main" id="{F22F1927-FFF8-4D64-9ACE-B6756B33D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0267" y="3627770"/>
            <a:ext cx="3268948" cy="2451711"/>
          </a:xfrm>
          <a:prstGeom prst="rect">
            <a:avLst/>
          </a:prstGeom>
        </p:spPr>
      </p:pic>
      <p:pic>
        <p:nvPicPr>
          <p:cNvPr id="8" name="图片 7">
            <a:extLst>
              <a:ext uri="{FF2B5EF4-FFF2-40B4-BE49-F238E27FC236}">
                <a16:creationId xmlns:a16="http://schemas.microsoft.com/office/drawing/2014/main" id="{9DAC81A8-5DF0-4720-8A5A-F8B98942A877}"/>
              </a:ext>
            </a:extLst>
          </p:cNvPr>
          <p:cNvPicPr>
            <a:picLocks noChangeAspect="1"/>
          </p:cNvPicPr>
          <p:nvPr/>
        </p:nvPicPr>
        <p:blipFill>
          <a:blip r:embed="rId5"/>
          <a:stretch>
            <a:fillRect/>
          </a:stretch>
        </p:blipFill>
        <p:spPr>
          <a:xfrm>
            <a:off x="2410303" y="1958207"/>
            <a:ext cx="2627289" cy="1298134"/>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12C3324-BFE5-4653-8498-0420955EC9D8}"/>
                  </a:ext>
                </a:extLst>
              </p:cNvPr>
              <p:cNvSpPr/>
              <p:nvPr/>
            </p:nvSpPr>
            <p:spPr>
              <a:xfrm>
                <a:off x="2966943" y="6168814"/>
                <a:ext cx="6258123" cy="6228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r>
                        <a:rPr kumimoji="0" lang="zh-CN" altLang="en-US" sz="32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Joint</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e>
                        <m:sub>
                          <m:r>
                            <a:rPr kumimoji="0" lang="en-US" altLang="zh-CN"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𝑠𝑖𝑙h𝑜𝑢𝑒𝑡𝑡𝑒𝑠</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θ</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𝑐</m:t>
                          </m:r>
                        </m:sub>
                      </m:sSub>
                    </m:oMath>
                  </m:oMathPara>
                </a14:m>
                <a:endParaRPr kumimoji="0" lang="zh-CN" altLang="en-US" sz="3200" b="0" i="0" u="none" strike="noStrike" kern="1200" cap="none" spc="0" normalizeH="0" baseline="0" noProof="0" dirty="0">
                  <a:ln>
                    <a:noFill/>
                  </a:ln>
                  <a:solidFill>
                    <a:prstClr val="black"/>
                  </a:solidFill>
                  <a:effectLst/>
                  <a:uLnTx/>
                  <a:uFillTx/>
                  <a:latin typeface="Arial" pitchFamily="34" charset="0"/>
                  <a:ea typeface="宋体" pitchFamily="2" charset="-122"/>
                  <a:cs typeface="+mn-cs"/>
                </a:endParaRPr>
              </a:p>
            </p:txBody>
          </p:sp>
        </mc:Choice>
        <mc:Fallback xmlns="">
          <p:sp>
            <p:nvSpPr>
              <p:cNvPr id="10" name="矩形 9">
                <a:extLst>
                  <a:ext uri="{FF2B5EF4-FFF2-40B4-BE49-F238E27FC236}">
                    <a16:creationId xmlns:a16="http://schemas.microsoft.com/office/drawing/2014/main" id="{E12C3324-BFE5-4653-8498-0420955EC9D8}"/>
                  </a:ext>
                </a:extLst>
              </p:cNvPr>
              <p:cNvSpPr>
                <a:spLocks noRot="1" noChangeAspect="1" noMove="1" noResize="1" noEditPoints="1" noAdjustHandles="1" noChangeArrowheads="1" noChangeShapeType="1" noTextEdit="1"/>
              </p:cNvSpPr>
              <p:nvPr/>
            </p:nvSpPr>
            <p:spPr>
              <a:xfrm>
                <a:off x="2966943" y="6168814"/>
                <a:ext cx="6258123" cy="622863"/>
              </a:xfrm>
              <a:prstGeom prst="rect">
                <a:avLst/>
              </a:prstGeom>
              <a:blipFill>
                <a:blip r:embed="rId6"/>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7"/>
          <a:stretch>
            <a:fillRect/>
          </a:stretch>
        </p:blipFill>
        <p:spPr>
          <a:xfrm>
            <a:off x="5671655" y="2055877"/>
            <a:ext cx="4662516" cy="1200464"/>
          </a:xfrm>
          <a:prstGeom prst="rect">
            <a:avLst/>
          </a:prstGeom>
        </p:spPr>
      </p:pic>
    </p:spTree>
    <p:extLst>
      <p:ext uri="{BB962C8B-B14F-4D97-AF65-F5344CB8AC3E}">
        <p14:creationId xmlns:p14="http://schemas.microsoft.com/office/powerpoint/2010/main" val="79182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61900-CC2D-4FC6-92F2-0650E8D9D8B8}"/>
              </a:ext>
            </a:extLst>
          </p:cNvPr>
          <p:cNvSpPr txBox="1">
            <a:spLocks/>
          </p:cNvSpPr>
          <p:nvPr/>
        </p:nvSpPr>
        <p:spPr>
          <a:xfrm>
            <a:off x="2142627" y="207997"/>
            <a:ext cx="8008355"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优化方程之轮廓距离</a:t>
            </a:r>
          </a:p>
        </p:txBody>
      </p:sp>
      <p:sp>
        <p:nvSpPr>
          <p:cNvPr id="3" name="内容占位符 2">
            <a:extLst>
              <a:ext uri="{FF2B5EF4-FFF2-40B4-BE49-F238E27FC236}">
                <a16:creationId xmlns:a16="http://schemas.microsoft.com/office/drawing/2014/main" id="{BBD8E548-CE6D-4DA2-8F2A-52BD98C6C91E}"/>
              </a:ext>
            </a:extLst>
          </p:cNvPr>
          <p:cNvSpPr txBox="1">
            <a:spLocks/>
          </p:cNvSpPr>
          <p:nvPr/>
        </p:nvSpPr>
        <p:spPr>
          <a:xfrm>
            <a:off x="1959429" y="1298578"/>
            <a:ext cx="8374742" cy="4968875"/>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12C3324-BFE5-4653-8498-0420955EC9D8}"/>
                  </a:ext>
                </a:extLst>
              </p:cNvPr>
              <p:cNvSpPr/>
              <p:nvPr/>
            </p:nvSpPr>
            <p:spPr>
              <a:xfrm>
                <a:off x="2966943" y="6168814"/>
                <a:ext cx="6258123" cy="6228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r>
                        <a:rPr kumimoji="0" lang="zh-CN" altLang="en-US" sz="32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Joint</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e>
                        <m:sub>
                          <m:r>
                            <a:rPr kumimoji="0" lang="en-US" altLang="zh-CN"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𝑠𝑖𝑙h𝑜𝑢𝑒𝑡𝑡𝑒𝑠</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θ</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𝑐</m:t>
                          </m:r>
                        </m:sub>
                      </m:sSub>
                    </m:oMath>
                  </m:oMathPara>
                </a14:m>
                <a:endParaRPr kumimoji="0" lang="zh-CN" altLang="en-US" sz="3200" b="0" i="0" u="none" strike="noStrike" kern="1200" cap="none" spc="0" normalizeH="0" baseline="0" noProof="0" dirty="0">
                  <a:ln>
                    <a:noFill/>
                  </a:ln>
                  <a:solidFill>
                    <a:prstClr val="black"/>
                  </a:solidFill>
                  <a:effectLst/>
                  <a:uLnTx/>
                  <a:uFillTx/>
                  <a:latin typeface="Arial" pitchFamily="34" charset="0"/>
                  <a:ea typeface="宋体" pitchFamily="2" charset="-122"/>
                  <a:cs typeface="+mn-cs"/>
                </a:endParaRPr>
              </a:p>
            </p:txBody>
          </p:sp>
        </mc:Choice>
        <mc:Fallback xmlns="">
          <p:sp>
            <p:nvSpPr>
              <p:cNvPr id="10" name="矩形 9">
                <a:extLst>
                  <a:ext uri="{FF2B5EF4-FFF2-40B4-BE49-F238E27FC236}">
                    <a16:creationId xmlns:a16="http://schemas.microsoft.com/office/drawing/2014/main" id="{E12C3324-BFE5-4653-8498-0420955EC9D8}"/>
                  </a:ext>
                </a:extLst>
              </p:cNvPr>
              <p:cNvSpPr>
                <a:spLocks noRot="1" noChangeAspect="1" noMove="1" noResize="1" noEditPoints="1" noAdjustHandles="1" noChangeArrowheads="1" noChangeShapeType="1" noTextEdit="1"/>
              </p:cNvSpPr>
              <p:nvPr/>
            </p:nvSpPr>
            <p:spPr>
              <a:xfrm>
                <a:off x="2966943" y="6168814"/>
                <a:ext cx="6258123" cy="622863"/>
              </a:xfrm>
              <a:prstGeom prst="rect">
                <a:avLst/>
              </a:prstGeom>
              <a:blipFill>
                <a:blip r:embed="rId3"/>
                <a:stretch>
                  <a:fillRect/>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02C0C941-E60F-49DB-9171-3342DECF98F9}"/>
              </a:ext>
            </a:extLst>
          </p:cNvPr>
          <p:cNvSpPr txBox="1">
            <a:spLocks/>
          </p:cNvSpPr>
          <p:nvPr/>
        </p:nvSpPr>
        <p:spPr>
          <a:xfrm>
            <a:off x="2111829" y="1450978"/>
            <a:ext cx="8374742" cy="4968875"/>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zh-CN" altLang="en-US" sz="32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点到轮廓距离</a:t>
            </a:r>
          </a:p>
        </p:txBody>
      </p:sp>
      <p:pic>
        <p:nvPicPr>
          <p:cNvPr id="4" name="图片 3">
            <a:extLst>
              <a:ext uri="{FF2B5EF4-FFF2-40B4-BE49-F238E27FC236}">
                <a16:creationId xmlns:a16="http://schemas.microsoft.com/office/drawing/2014/main" id="{5A9E8AD7-E30D-4885-A054-BAB0DB0F60AF}"/>
              </a:ext>
            </a:extLst>
          </p:cNvPr>
          <p:cNvPicPr>
            <a:picLocks noChangeAspect="1"/>
          </p:cNvPicPr>
          <p:nvPr/>
        </p:nvPicPr>
        <p:blipFill>
          <a:blip r:embed="rId4"/>
          <a:stretch>
            <a:fillRect/>
          </a:stretch>
        </p:blipFill>
        <p:spPr>
          <a:xfrm>
            <a:off x="1778001" y="2294604"/>
            <a:ext cx="8708570" cy="2532007"/>
          </a:xfrm>
          <a:prstGeom prst="rect">
            <a:avLst/>
          </a:prstGeom>
        </p:spPr>
      </p:pic>
      <p:sp>
        <p:nvSpPr>
          <p:cNvPr id="11" name="矩形 10">
            <a:extLst>
              <a:ext uri="{FF2B5EF4-FFF2-40B4-BE49-F238E27FC236}">
                <a16:creationId xmlns:a16="http://schemas.microsoft.com/office/drawing/2014/main" id="{D76E90B3-3FC1-4CAA-8DE0-7792D7812249}"/>
              </a:ext>
            </a:extLst>
          </p:cNvPr>
          <p:cNvSpPr/>
          <p:nvPr/>
        </p:nvSpPr>
        <p:spPr>
          <a:xfrm>
            <a:off x="1857834" y="5407027"/>
            <a:ext cx="8443623" cy="923330"/>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Marc </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Habermann</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 et al. “Real-time Human Performance Capture from Monocular Video”, 25 Jan 2019</a:t>
            </a:r>
          </a:p>
          <a:p>
            <a:pPr marL="0" marR="0" lvl="0" indent="0" algn="just" defTabSz="914400" rtl="0" eaLnBrk="1" fontAlgn="base" latinLnBrk="0" hangingPunct="1">
              <a:lnSpc>
                <a:spcPct val="100000"/>
              </a:lnSpc>
              <a:spcBef>
                <a:spcPct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2273750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优化方程之关节角度限制</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2A2B3F4-7CA2-4F27-9D6F-24C7DE8EADB6}"/>
                  </a:ext>
                </a:extLst>
              </p:cNvPr>
              <p:cNvSpPr/>
              <p:nvPr/>
            </p:nvSpPr>
            <p:spPr>
              <a:xfrm>
                <a:off x="2966943" y="6168814"/>
                <a:ext cx="6258123" cy="6228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r>
                        <a:rPr kumimoji="0" lang="zh-CN" altLang="en-US" sz="32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Joint</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𝑠𝑖𝑙h𝑜𝑢𝑒𝑡𝑡𝑒𝑠</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θ</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𝑐</m:t>
                          </m:r>
                        </m:sub>
                      </m:sSub>
                    </m:oMath>
                  </m:oMathPara>
                </a14:m>
                <a:endParaRPr kumimoji="0" lang="zh-CN" altLang="en-US" sz="3200" b="0" i="0" u="none" strike="noStrike" kern="1200" cap="none" spc="0" normalizeH="0" baseline="0" noProof="0" dirty="0">
                  <a:ln>
                    <a:noFill/>
                  </a:ln>
                  <a:solidFill>
                    <a:prstClr val="black"/>
                  </a:solidFill>
                  <a:effectLst/>
                  <a:uLnTx/>
                  <a:uFillTx/>
                  <a:latin typeface="Arial" pitchFamily="34" charset="0"/>
                  <a:ea typeface="宋体" pitchFamily="2" charset="-122"/>
                  <a:cs typeface="+mn-cs"/>
                </a:endParaRPr>
              </a:p>
            </p:txBody>
          </p:sp>
        </mc:Choice>
        <mc:Fallback xmlns="">
          <p:sp>
            <p:nvSpPr>
              <p:cNvPr id="4" name="矩形 3">
                <a:extLst>
                  <a:ext uri="{FF2B5EF4-FFF2-40B4-BE49-F238E27FC236}">
                    <a16:creationId xmlns:a16="http://schemas.microsoft.com/office/drawing/2014/main" id="{92A2B3F4-7CA2-4F27-9D6F-24C7DE8EADB6}"/>
                  </a:ext>
                </a:extLst>
              </p:cNvPr>
              <p:cNvSpPr>
                <a:spLocks noRot="1" noChangeAspect="1" noMove="1" noResize="1" noEditPoints="1" noAdjustHandles="1" noChangeArrowheads="1" noChangeShapeType="1" noTextEdit="1"/>
              </p:cNvSpPr>
              <p:nvPr/>
            </p:nvSpPr>
            <p:spPr>
              <a:xfrm>
                <a:off x="2966943" y="6168814"/>
                <a:ext cx="6258123" cy="622863"/>
              </a:xfrm>
              <a:prstGeom prst="rect">
                <a:avLst/>
              </a:prstGeom>
              <a:blipFill>
                <a:blip r:embed="rId3"/>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7BCC42E-0A36-4D4E-AD11-73A8FC23EA6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t="3484" b="3484"/>
          <a:stretch/>
        </p:blipFill>
        <p:spPr>
          <a:xfrm>
            <a:off x="2271890" y="1336046"/>
            <a:ext cx="3819810" cy="2280584"/>
          </a:xfrm>
          <a:prstGeom prst="rect">
            <a:avLst/>
          </a:prstGeom>
        </p:spPr>
      </p:pic>
      <p:pic>
        <p:nvPicPr>
          <p:cNvPr id="3" name="图片 2">
            <a:extLst>
              <a:ext uri="{FF2B5EF4-FFF2-40B4-BE49-F238E27FC236}">
                <a16:creationId xmlns:a16="http://schemas.microsoft.com/office/drawing/2014/main" id="{570AABBB-E93E-4AF0-98D7-6A13C73455E9}"/>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l="2780" r="2780"/>
          <a:stretch/>
        </p:blipFill>
        <p:spPr>
          <a:xfrm>
            <a:off x="5823809" y="2989316"/>
            <a:ext cx="3819811" cy="2280584"/>
          </a:xfrm>
          <a:prstGeom prst="rect">
            <a:avLst/>
          </a:prstGeom>
        </p:spPr>
      </p:pic>
      <p:pic>
        <p:nvPicPr>
          <p:cNvPr id="5" name="图片 4"/>
          <p:cNvPicPr>
            <a:picLocks noChangeAspect="1"/>
          </p:cNvPicPr>
          <p:nvPr/>
        </p:nvPicPr>
        <p:blipFill>
          <a:blip r:embed="rId8"/>
          <a:stretch>
            <a:fillRect/>
          </a:stretch>
        </p:blipFill>
        <p:spPr>
          <a:xfrm>
            <a:off x="4615174" y="5269900"/>
            <a:ext cx="2813195" cy="990651"/>
          </a:xfrm>
          <a:prstGeom prst="rect">
            <a:avLst/>
          </a:prstGeom>
        </p:spPr>
      </p:pic>
    </p:spTree>
    <p:extLst>
      <p:ext uri="{BB962C8B-B14F-4D97-AF65-F5344CB8AC3E}">
        <p14:creationId xmlns:p14="http://schemas.microsoft.com/office/powerpoint/2010/main" val="551231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优化方程之自交叉惩罚</a:t>
            </a:r>
          </a:p>
        </p:txBody>
      </p:sp>
      <p:sp>
        <p:nvSpPr>
          <p:cNvPr id="5" name="内容占位符 2">
            <a:extLst>
              <a:ext uri="{FF2B5EF4-FFF2-40B4-BE49-F238E27FC236}">
                <a16:creationId xmlns:a16="http://schemas.microsoft.com/office/drawing/2014/main" id="{A9E78742-01EA-4ED7-811D-0ADD53E28CCA}"/>
              </a:ext>
            </a:extLst>
          </p:cNvPr>
          <p:cNvSpPr>
            <a:spLocks noGrp="1"/>
          </p:cNvSpPr>
          <p:nvPr>
            <p:ph idx="1"/>
          </p:nvPr>
        </p:nvSpPr>
        <p:spPr>
          <a:xfrm>
            <a:off x="1959429" y="1298578"/>
            <a:ext cx="8374742" cy="4968875"/>
          </a:xfrm>
        </p:spPr>
        <p:txBody>
          <a:bodyPr/>
          <a:lstStyle/>
          <a:p>
            <a:r>
              <a:rPr lang="zh-CN" altLang="en-US" dirty="0"/>
              <a:t>关节交叉惩罚函数</a:t>
            </a:r>
            <a:endParaRPr lang="en-US" altLang="zh-CN" dirty="0"/>
          </a:p>
        </p:txBody>
      </p:sp>
      <p:pic>
        <p:nvPicPr>
          <p:cNvPr id="3" name="图片 2">
            <a:extLst>
              <a:ext uri="{FF2B5EF4-FFF2-40B4-BE49-F238E27FC236}">
                <a16:creationId xmlns:a16="http://schemas.microsoft.com/office/drawing/2014/main" id="{B98138E6-7BF0-4802-8CBE-D751347E04B6}"/>
              </a:ext>
            </a:extLst>
          </p:cNvPr>
          <p:cNvPicPr>
            <a:picLocks noChangeAspect="1"/>
          </p:cNvPicPr>
          <p:nvPr/>
        </p:nvPicPr>
        <p:blipFill>
          <a:blip r:embed="rId3"/>
          <a:stretch>
            <a:fillRect/>
          </a:stretch>
        </p:blipFill>
        <p:spPr>
          <a:xfrm>
            <a:off x="1512155" y="2529742"/>
            <a:ext cx="4293221" cy="2284521"/>
          </a:xfrm>
          <a:prstGeom prst="rect">
            <a:avLst/>
          </a:prstGeom>
        </p:spPr>
      </p:pic>
      <p:sp>
        <p:nvSpPr>
          <p:cNvPr id="4" name="矩形 3">
            <a:extLst>
              <a:ext uri="{FF2B5EF4-FFF2-40B4-BE49-F238E27FC236}">
                <a16:creationId xmlns:a16="http://schemas.microsoft.com/office/drawing/2014/main" id="{463B915C-F9C4-4868-AE09-1AA155D7D868}"/>
              </a:ext>
            </a:extLst>
          </p:cNvPr>
          <p:cNvSpPr/>
          <p:nvPr/>
        </p:nvSpPr>
        <p:spPr>
          <a:xfrm>
            <a:off x="1959429" y="5670875"/>
            <a:ext cx="8191954"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itchFamily="34" charset="0"/>
                <a:ea typeface="宋体" pitchFamily="2" charset="-122"/>
                <a:cs typeface="+mn-cs"/>
              </a:rPr>
              <a:t>Bogo F, Kanazawa A, </a:t>
            </a:r>
            <a:r>
              <a:rPr kumimoji="0" lang="en-US" altLang="zh-CN" sz="1400" b="0" i="0" u="none" strike="noStrike" kern="1200" cap="none" spc="0" normalizeH="0" baseline="0" noProof="0" dirty="0" err="1">
                <a:ln>
                  <a:noFill/>
                </a:ln>
                <a:solidFill>
                  <a:prstClr val="black"/>
                </a:solidFill>
                <a:effectLst/>
                <a:uLnTx/>
                <a:uFillTx/>
                <a:latin typeface="Arial" pitchFamily="34" charset="0"/>
                <a:ea typeface="宋体" pitchFamily="2" charset="-122"/>
                <a:cs typeface="+mn-cs"/>
              </a:rPr>
              <a:t>Lassner</a:t>
            </a:r>
            <a:r>
              <a:rPr kumimoji="0" lang="en-US" altLang="zh-CN" sz="1400" b="0" i="0" u="none" strike="noStrike" kern="1200" cap="none" spc="0" normalizeH="0" baseline="0" noProof="0" dirty="0">
                <a:ln>
                  <a:noFill/>
                </a:ln>
                <a:solidFill>
                  <a:prstClr val="black"/>
                </a:solidFill>
                <a:effectLst/>
                <a:uLnTx/>
                <a:uFillTx/>
                <a:latin typeface="Arial" pitchFamily="34" charset="0"/>
                <a:ea typeface="宋体" pitchFamily="2" charset="-122"/>
                <a:cs typeface="+mn-cs"/>
              </a:rPr>
              <a:t> C, et al. Keep It SMPL: Automatic Estimation of 3D Human Pose and Shape from a Single Image[C]. </a:t>
            </a:r>
            <a:r>
              <a:rPr kumimoji="0" lang="en-US" altLang="zh-CN" sz="1400" b="0" i="0" u="none" strike="noStrike" kern="1200" cap="none" spc="0" normalizeH="0" baseline="0" noProof="0" dirty="0" err="1">
                <a:ln>
                  <a:noFill/>
                </a:ln>
                <a:solidFill>
                  <a:prstClr val="black"/>
                </a:solidFill>
                <a:effectLst/>
                <a:uLnTx/>
                <a:uFillTx/>
                <a:latin typeface="Arial" pitchFamily="34" charset="0"/>
                <a:ea typeface="宋体" pitchFamily="2" charset="-122"/>
                <a:cs typeface="+mn-cs"/>
              </a:rPr>
              <a:t>european</a:t>
            </a:r>
            <a:r>
              <a:rPr kumimoji="0" lang="en-US" altLang="zh-CN" sz="1400" b="0" i="0" u="none" strike="noStrike" kern="1200" cap="none" spc="0" normalizeH="0" baseline="0" noProof="0" dirty="0">
                <a:ln>
                  <a:noFill/>
                </a:ln>
                <a:solidFill>
                  <a:prstClr val="black"/>
                </a:solidFill>
                <a:effectLst/>
                <a:uLnTx/>
                <a:uFillTx/>
                <a:latin typeface="Arial" pitchFamily="34" charset="0"/>
                <a:ea typeface="宋体" pitchFamily="2" charset="-122"/>
                <a:cs typeface="+mn-cs"/>
              </a:rPr>
              <a:t> conference on computer vision, 2016: 561-578.</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1BE9D45-F644-46A4-89CD-A54FE5F5404E}"/>
                  </a:ext>
                </a:extLst>
              </p:cNvPr>
              <p:cNvSpPr/>
              <p:nvPr/>
            </p:nvSpPr>
            <p:spPr>
              <a:xfrm>
                <a:off x="2966943" y="6168814"/>
                <a:ext cx="6258123" cy="6228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r>
                        <a:rPr kumimoji="0" lang="zh-CN" altLang="en-US" sz="32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Joint</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𝑠𝑖𝑙h𝑜𝑢𝑒𝑡𝑡𝑒𝑠</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𝐸</m:t>
                          </m:r>
                        </m:e>
                        <m:sub>
                          <m:r>
                            <m:rPr>
                              <m:sty m:val="p"/>
                            </m:rPr>
                            <a:rPr kumimoji="0" lang="en-US" altLang="zh-CN" sz="3200" b="0" i="1"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θ</m:t>
                          </m:r>
                        </m:sub>
                      </m:sSub>
                      <m:r>
                        <a:rPr kumimoji="0" lang="zh-CN" altLang="en-US" sz="3200" b="0" i="0" u="none" strike="noStrike" kern="1200" cap="none" spc="0" normalizeH="0" baseline="0" noProof="0" dirty="0">
                          <a:ln>
                            <a:noFill/>
                          </a:ln>
                          <a:solidFill>
                            <a:prstClr val="white">
                              <a:lumMod val="85000"/>
                            </a:prstClr>
                          </a:solidFill>
                          <a:effectLst/>
                          <a:uLnTx/>
                          <a:uFillTx/>
                          <a:latin typeface="Cambria Math" panose="02040503050406030204" pitchFamily="18" charset="0"/>
                          <a:cs typeface="+mn-cs"/>
                        </a:rPr>
                        <m:t>+</m:t>
                      </m:r>
                      <m:sSub>
                        <m:sSubPr>
                          <m:ctrlP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𝐸</m:t>
                          </m:r>
                        </m:e>
                        <m:sub>
                          <m:r>
                            <a:rPr kumimoji="0" lang="zh-CN" altLang="en-US" sz="3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sub>
                      </m:sSub>
                    </m:oMath>
                  </m:oMathPara>
                </a14:m>
                <a:endParaRPr kumimoji="0" lang="zh-CN" altLang="en-US" sz="3200" b="0" i="0" u="none" strike="noStrike" kern="1200" cap="none" spc="0" normalizeH="0" baseline="0" noProof="0" dirty="0">
                  <a:ln>
                    <a:noFill/>
                  </a:ln>
                  <a:solidFill>
                    <a:prstClr val="black"/>
                  </a:solidFill>
                  <a:effectLst/>
                  <a:uLnTx/>
                  <a:uFillTx/>
                  <a:latin typeface="Arial" pitchFamily="34" charset="0"/>
                  <a:ea typeface="宋体" pitchFamily="2" charset="-122"/>
                  <a:cs typeface="+mn-cs"/>
                </a:endParaRPr>
              </a:p>
            </p:txBody>
          </p:sp>
        </mc:Choice>
        <mc:Fallback xmlns="">
          <p:sp>
            <p:nvSpPr>
              <p:cNvPr id="6" name="矩形 5">
                <a:extLst>
                  <a:ext uri="{FF2B5EF4-FFF2-40B4-BE49-F238E27FC236}">
                    <a16:creationId xmlns:a16="http://schemas.microsoft.com/office/drawing/2014/main" id="{21BE9D45-F644-46A4-89CD-A54FE5F5404E}"/>
                  </a:ext>
                </a:extLst>
              </p:cNvPr>
              <p:cNvSpPr>
                <a:spLocks noRot="1" noChangeAspect="1" noMove="1" noResize="1" noEditPoints="1" noAdjustHandles="1" noChangeArrowheads="1" noChangeShapeType="1" noTextEdit="1"/>
              </p:cNvSpPr>
              <p:nvPr/>
            </p:nvSpPr>
            <p:spPr>
              <a:xfrm>
                <a:off x="2966943" y="6168814"/>
                <a:ext cx="6258123" cy="622863"/>
              </a:xfrm>
              <a:prstGeom prst="rect">
                <a:avLst/>
              </a:prstGeom>
              <a:blipFill>
                <a:blip r:embed="rId4"/>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68DF141-FA00-40CA-B46D-3417AD358339}"/>
              </a:ext>
            </a:extLst>
          </p:cNvPr>
          <p:cNvPicPr>
            <a:picLocks noChangeAspect="1"/>
          </p:cNvPicPr>
          <p:nvPr/>
        </p:nvPicPr>
        <p:blipFill>
          <a:blip r:embed="rId5"/>
          <a:stretch>
            <a:fillRect/>
          </a:stretch>
        </p:blipFill>
        <p:spPr>
          <a:xfrm>
            <a:off x="5805376" y="2412459"/>
            <a:ext cx="4845741" cy="2519086"/>
          </a:xfrm>
          <a:prstGeom prst="rect">
            <a:avLst/>
          </a:prstGeom>
        </p:spPr>
      </p:pic>
    </p:spTree>
    <p:extLst>
      <p:ext uri="{BB962C8B-B14F-4D97-AF65-F5344CB8AC3E}">
        <p14:creationId xmlns:p14="http://schemas.microsoft.com/office/powerpoint/2010/main" val="860130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162CE3-850B-4C71-BF75-5B8C15F9FB72}"/>
              </a:ext>
            </a:extLst>
          </p:cNvPr>
          <p:cNvSpPr>
            <a:spLocks noGrp="1"/>
          </p:cNvSpPr>
          <p:nvPr>
            <p:ph type="title"/>
          </p:nvPr>
        </p:nvSpPr>
        <p:spPr/>
        <p:txBody>
          <a:bodyPr/>
          <a:lstStyle/>
          <a:p>
            <a:r>
              <a:rPr lang="zh-CN" altLang="en-US" dirty="0"/>
              <a:t>目录</a:t>
            </a:r>
          </a:p>
        </p:txBody>
      </p:sp>
      <p:sp>
        <p:nvSpPr>
          <p:cNvPr id="5" name="内容占位符 4">
            <a:extLst>
              <a:ext uri="{FF2B5EF4-FFF2-40B4-BE49-F238E27FC236}">
                <a16:creationId xmlns:a16="http://schemas.microsoft.com/office/drawing/2014/main" id="{A1934472-B357-4F98-ABBE-BB22C5FB2721}"/>
              </a:ext>
            </a:extLst>
          </p:cNvPr>
          <p:cNvSpPr>
            <a:spLocks noGrp="1"/>
          </p:cNvSpPr>
          <p:nvPr>
            <p:ph idx="1"/>
          </p:nvPr>
        </p:nvSpPr>
        <p:spPr>
          <a:xfrm>
            <a:off x="2529020" y="1822802"/>
            <a:ext cx="6598943" cy="4225077"/>
          </a:xfrm>
        </p:spPr>
        <p:txBody>
          <a:bodyPr/>
          <a:lstStyle/>
          <a:p>
            <a:pPr>
              <a:lnSpc>
                <a:spcPct val="200000"/>
              </a:lnSpc>
            </a:pPr>
            <a:r>
              <a:rPr lang="zh-CN" altLang="en-US" sz="3200" dirty="0"/>
              <a:t>项目总览</a:t>
            </a:r>
            <a:endParaRPr lang="en-US" altLang="zh-CN" sz="3200" dirty="0"/>
          </a:p>
          <a:p>
            <a:pPr>
              <a:lnSpc>
                <a:spcPct val="200000"/>
              </a:lnSpc>
            </a:pPr>
            <a:r>
              <a:rPr lang="zh-CN" altLang="en-US" sz="3200" dirty="0"/>
              <a:t>成果展示</a:t>
            </a:r>
            <a:endParaRPr lang="en-US" altLang="zh-CN" sz="3200" dirty="0"/>
          </a:p>
          <a:p>
            <a:pPr>
              <a:lnSpc>
                <a:spcPct val="200000"/>
              </a:lnSpc>
            </a:pPr>
            <a:r>
              <a:rPr lang="zh-CN" altLang="en-US" sz="3200" dirty="0"/>
              <a:t>技术路线</a:t>
            </a:r>
            <a:endParaRPr lang="en-US" altLang="zh-CN" sz="3200" dirty="0"/>
          </a:p>
        </p:txBody>
      </p:sp>
    </p:spTree>
    <p:extLst>
      <p:ext uri="{BB962C8B-B14F-4D97-AF65-F5344CB8AC3E}">
        <p14:creationId xmlns:p14="http://schemas.microsoft.com/office/powerpoint/2010/main" val="3833867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结果分析</a:t>
            </a:r>
          </a:p>
        </p:txBody>
      </p:sp>
      <p:pic>
        <p:nvPicPr>
          <p:cNvPr id="9" name="图片 8">
            <a:extLst>
              <a:ext uri="{FF2B5EF4-FFF2-40B4-BE49-F238E27FC236}">
                <a16:creationId xmlns:a16="http://schemas.microsoft.com/office/drawing/2014/main" id="{5EAEA5FC-D5F0-45B9-89FB-75208B5B2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4195" y="1696567"/>
            <a:ext cx="2160000" cy="3840000"/>
          </a:xfrm>
          <a:prstGeom prst="rect">
            <a:avLst/>
          </a:prstGeom>
          <a:ln>
            <a:noFill/>
          </a:ln>
          <a:effectLst>
            <a:outerShdw blurRad="190500" algn="tl" rotWithShape="0">
              <a:srgbClr val="000000">
                <a:alpha val="70000"/>
              </a:srgbClr>
            </a:outerShdw>
          </a:effectLst>
        </p:spPr>
      </p:pic>
      <p:pic>
        <p:nvPicPr>
          <p:cNvPr id="4" name="图片 3">
            <a:extLst>
              <a:ext uri="{FF2B5EF4-FFF2-40B4-BE49-F238E27FC236}">
                <a16:creationId xmlns:a16="http://schemas.microsoft.com/office/drawing/2014/main" id="{F6F03A6D-E4E7-4D1C-964D-A96B2E9A55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4195" y="2020592"/>
            <a:ext cx="2160000" cy="3840000"/>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BE428D04-DD77-4028-9BD9-BF58AC00B5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4195" y="2344617"/>
            <a:ext cx="2160000" cy="3840000"/>
          </a:xfrm>
          <a:prstGeom prst="rect">
            <a:avLst/>
          </a:prstGeom>
          <a:ln>
            <a:noFill/>
          </a:ln>
          <a:effectLst>
            <a:outerShdw blurRad="190500" algn="tl" rotWithShape="0">
              <a:srgbClr val="000000">
                <a:alpha val="70000"/>
              </a:srgbClr>
            </a:outerShdw>
          </a:effectLst>
        </p:spPr>
      </p:pic>
      <p:sp>
        <p:nvSpPr>
          <p:cNvPr id="8" name="内容占位符 2">
            <a:extLst>
              <a:ext uri="{FF2B5EF4-FFF2-40B4-BE49-F238E27FC236}">
                <a16:creationId xmlns:a16="http://schemas.microsoft.com/office/drawing/2014/main" id="{BBD8E548-CE6D-4DA2-8F2A-52BD98C6C91E}"/>
              </a:ext>
            </a:extLst>
          </p:cNvPr>
          <p:cNvSpPr txBox="1">
            <a:spLocks/>
          </p:cNvSpPr>
          <p:nvPr/>
        </p:nvSpPr>
        <p:spPr>
          <a:xfrm>
            <a:off x="6740023" y="2769980"/>
            <a:ext cx="4299445" cy="2318074"/>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R="0" lvl="0" algn="l" defTabSz="914400" rtl="0" eaLnBrk="1" fontAlgn="base" latinLnBrk="0" hangingPunct="1">
              <a:lnSpc>
                <a:spcPct val="150000"/>
              </a:lnSpc>
              <a:spcBef>
                <a:spcPct val="20000"/>
              </a:spcBef>
              <a:spcAft>
                <a:spcPct val="0"/>
              </a:spcAft>
              <a:buClr>
                <a:srgbClr val="5B9BD5">
                  <a:lumMod val="50000"/>
                </a:srgbClr>
              </a:buClr>
              <a:buSzPct val="90000"/>
              <a:buFont typeface="Arial" panose="020B0604020202020204" pitchFamily="34" charset="0"/>
              <a:buChar char="•"/>
              <a:tabLst/>
              <a:defRPr/>
            </a:pPr>
            <a:r>
              <a:rPr kumimoji="0" lang="zh-CN" altLang="en-US"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调整能量函数各项权重 提高质量</a:t>
            </a:r>
            <a:endParaRPr kumimoji="0" lang="en-US" altLang="zh-CN"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R="0" lvl="0" algn="l" defTabSz="914400" rtl="0" eaLnBrk="1" fontAlgn="base" latinLnBrk="0" hangingPunct="1">
              <a:lnSpc>
                <a:spcPct val="150000"/>
              </a:lnSpc>
              <a:spcBef>
                <a:spcPct val="20000"/>
              </a:spcBef>
              <a:spcAft>
                <a:spcPct val="0"/>
              </a:spcAft>
              <a:buClr>
                <a:srgbClr val="5B9BD5">
                  <a:lumMod val="50000"/>
                </a:srgbClr>
              </a:buClr>
              <a:buSzPct val="90000"/>
              <a:buFont typeface="Arial" panose="020B0604020202020204" pitchFamily="34" charset="0"/>
              <a:buChar char="•"/>
              <a:tabLst/>
              <a:defRPr/>
            </a:pPr>
            <a:r>
              <a:rPr kumimoji="0" lang="zh-CN" altLang="en-US"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加入</a:t>
            </a:r>
            <a:r>
              <a:rPr kumimoji="0" lang="en-US" altLang="zh-CN"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SMPL</a:t>
            </a:r>
            <a:r>
              <a:rPr kumimoji="0" lang="zh-CN" altLang="en-US"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的</a:t>
            </a:r>
            <a:r>
              <a:rPr kumimoji="0" lang="en-US" altLang="zh-CN"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shape</a:t>
            </a:r>
            <a:r>
              <a:rPr kumimoji="0" lang="zh-CN" altLang="en-US"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参数调节</a:t>
            </a:r>
            <a:endParaRPr kumimoji="0" lang="en-US" altLang="zh-CN"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R="0" lvl="0" algn="l" defTabSz="914400" rtl="0" eaLnBrk="1" fontAlgn="base" latinLnBrk="0" hangingPunct="1">
              <a:lnSpc>
                <a:spcPct val="150000"/>
              </a:lnSpc>
              <a:spcBef>
                <a:spcPct val="20000"/>
              </a:spcBef>
              <a:spcAft>
                <a:spcPct val="0"/>
              </a:spcAft>
              <a:buClr>
                <a:srgbClr val="5B9BD5">
                  <a:lumMod val="50000"/>
                </a:srgbClr>
              </a:buClr>
              <a:buSzPct val="90000"/>
              <a:buFont typeface="Arial" panose="020B0604020202020204" pitchFamily="34" charset="0"/>
              <a:buChar char="•"/>
              <a:tabLst/>
              <a:defRPr/>
            </a:pPr>
            <a:r>
              <a:rPr kumimoji="0" lang="zh-CN" altLang="en-US"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针对多人场景进行优化</a:t>
            </a:r>
            <a:endParaRPr kumimoji="0" lang="en-US" altLang="zh-CN"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R="0" lvl="0" algn="l" defTabSz="914400" rtl="0" eaLnBrk="1" fontAlgn="base" latinLnBrk="0" hangingPunct="1">
              <a:lnSpc>
                <a:spcPct val="150000"/>
              </a:lnSpc>
              <a:spcBef>
                <a:spcPct val="20000"/>
              </a:spcBef>
              <a:spcAft>
                <a:spcPct val="0"/>
              </a:spcAft>
              <a:buClr>
                <a:srgbClr val="5B9BD5">
                  <a:lumMod val="50000"/>
                </a:srgbClr>
              </a:buClr>
              <a:buSzPct val="90000"/>
              <a:buFont typeface="Arial" panose="020B0604020202020204" pitchFamily="34" charset="0"/>
              <a:buChar char="•"/>
              <a:tabLst/>
              <a:defRPr/>
            </a:pPr>
            <a:r>
              <a:rPr kumimoji="0" lang="zh-CN" altLang="en-US" sz="2000" b="0" i="0" u="none" strike="noStrike" kern="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a:t>部分函数优化 实时</a:t>
            </a:r>
            <a:r>
              <a:rPr kumimoji="0" lang="zh-CN" altLang="en-US"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性</a:t>
            </a:r>
            <a:endParaRPr kumimoji="0" lang="en-US" altLang="zh-CN"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R="0" lvl="0" algn="l" defTabSz="914400" rtl="0" eaLnBrk="1" fontAlgn="base" latinLnBrk="0" hangingPunct="1">
              <a:lnSpc>
                <a:spcPct val="100000"/>
              </a:lnSpc>
              <a:spcBef>
                <a:spcPct val="20000"/>
              </a:spcBef>
              <a:spcAft>
                <a:spcPct val="0"/>
              </a:spcAft>
              <a:buClr>
                <a:srgbClr val="5B9BD5">
                  <a:lumMod val="50000"/>
                </a:srgbClr>
              </a:buClr>
              <a:buSzPct val="90000"/>
              <a:buFont typeface="Arial" panose="020B0604020202020204" pitchFamily="34" charset="0"/>
              <a:buChar char="•"/>
              <a:tabLst/>
              <a:defRPr/>
            </a:pPr>
            <a:endParaRPr kumimoji="0" lang="zh-CN" altLang="en-US" sz="20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07028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61900-CC2D-4FC6-92F2-0650E8D9D8B8}"/>
              </a:ext>
            </a:extLst>
          </p:cNvPr>
          <p:cNvSpPr txBox="1">
            <a:spLocks/>
          </p:cNvSpPr>
          <p:nvPr/>
        </p:nvSpPr>
        <p:spPr>
          <a:xfrm>
            <a:off x="2142627" y="207997"/>
            <a:ext cx="8008355"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参考文献</a:t>
            </a:r>
          </a:p>
        </p:txBody>
      </p:sp>
      <p:sp>
        <p:nvSpPr>
          <p:cNvPr id="3" name="内容占位符 2">
            <a:extLst>
              <a:ext uri="{FF2B5EF4-FFF2-40B4-BE49-F238E27FC236}">
                <a16:creationId xmlns:a16="http://schemas.microsoft.com/office/drawing/2014/main" id="{BBD8E548-CE6D-4DA2-8F2A-52BD98C6C91E}"/>
              </a:ext>
            </a:extLst>
          </p:cNvPr>
          <p:cNvSpPr txBox="1">
            <a:spLocks/>
          </p:cNvSpPr>
          <p:nvPr/>
        </p:nvSpPr>
        <p:spPr>
          <a:xfrm>
            <a:off x="1959428" y="1336678"/>
            <a:ext cx="8374742" cy="4968875"/>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Wei S E , Ramakrishna V , </a:t>
            </a:r>
            <a:r>
              <a:rPr kumimoji="0" lang="en-US" altLang="zh-CN" sz="1600" b="0" i="0" u="none" strike="noStrike" kern="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Kanade</a:t>
            </a: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T , et al. [IEEE 2016 IEEE Conference on Computer Vision and Pattern Recognition (CVPR) - Las Vegas, NV, USA (2016.6.27-2016.6.30)] 2016 IEEE Conference on Computer Vision and Pattern Recognition (CVPR) - Convolutional Pose Machines[J]. 2016:4724-4732.</a:t>
            </a:r>
          </a:p>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Bogo, Federica , et al. "Keep it SMPL: Automatic Estimation of 3D Human Pose and Shape from a Single Image." (2016).</a:t>
            </a:r>
          </a:p>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Wang, </a:t>
            </a:r>
            <a:r>
              <a:rPr kumimoji="0" lang="en-US" altLang="zh-CN" sz="1600" b="0" i="0" u="none" strike="noStrike" kern="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Yangang</a:t>
            </a: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 et al. "Outdoor </a:t>
            </a:r>
            <a:r>
              <a:rPr kumimoji="0" lang="en-US" altLang="zh-CN" sz="1600" b="0" i="0" u="none" strike="noStrike" kern="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Markerless</a:t>
            </a: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Motion Capture With Sparse Handheld Video Cameras." IEEE Transactions on Visualization and Computer Graphics (2017):1-1.</a:t>
            </a:r>
          </a:p>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Cao, </a:t>
            </a:r>
            <a:r>
              <a:rPr kumimoji="0" lang="en-US" altLang="zh-CN" sz="1600" b="0" i="0" u="none" strike="noStrike" kern="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Zhe</a:t>
            </a: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et al. "Realtime Multi-Person 2D Pose Estimation using Part Affinity Fields." (2016).</a:t>
            </a:r>
          </a:p>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Zhang, Song Hai , et al. "Pose2Seg: Detection Free Human Instance Segmentation." (2018).</a:t>
            </a:r>
          </a:p>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Li, Chun Liang , et al. "LBS Autoencoder: Self-supervised Fitting of Articulated Meshes to Point Clouds." (2019).</a:t>
            </a:r>
          </a:p>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r>
              <a:rPr kumimoji="0" lang="en-US" altLang="zh-CN"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rPr>
              <a:t>He, K., et al. "Mask R-CNN. " IEEE Transactions on Pattern Analysis &amp; Machine Intelligence PP.99(2017):1-1.</a:t>
            </a:r>
            <a:endParaRPr kumimoji="0" lang="zh-CN" altLang="en-US" sz="16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661305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61900-CC2D-4FC6-92F2-0650E8D9D8B8}"/>
              </a:ext>
            </a:extLst>
          </p:cNvPr>
          <p:cNvSpPr txBox="1">
            <a:spLocks/>
          </p:cNvSpPr>
          <p:nvPr/>
        </p:nvSpPr>
        <p:spPr>
          <a:xfrm>
            <a:off x="2142627" y="207997"/>
            <a:ext cx="8008355"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0" cap="none" spc="0" normalizeH="0" baseline="0" noProof="0" dirty="0" smtClean="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人员分工</a:t>
            </a:r>
            <a:endParaRPr kumimoji="1" lang="en-US" altLang="zh-CN" sz="4000" b="1" i="0" u="none" strike="noStrike" kern="0" cap="none" spc="0" normalizeH="0" baseline="0" noProof="0" dirty="0" smtClean="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endParaRPr>
          </a:p>
        </p:txBody>
      </p:sp>
      <p:sp>
        <p:nvSpPr>
          <p:cNvPr id="3" name="内容占位符 2">
            <a:extLst>
              <a:ext uri="{FF2B5EF4-FFF2-40B4-BE49-F238E27FC236}">
                <a16:creationId xmlns:a16="http://schemas.microsoft.com/office/drawing/2014/main" id="{BBD8E548-CE6D-4DA2-8F2A-52BD98C6C91E}"/>
              </a:ext>
            </a:extLst>
          </p:cNvPr>
          <p:cNvSpPr txBox="1">
            <a:spLocks/>
          </p:cNvSpPr>
          <p:nvPr/>
        </p:nvSpPr>
        <p:spPr>
          <a:xfrm>
            <a:off x="1959428" y="1336678"/>
            <a:ext cx="8374742" cy="4968875"/>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lnSpc>
                <a:spcPct val="150000"/>
              </a:lnSpc>
            </a:pPr>
            <a:r>
              <a:rPr lang="en-US" altLang="zh-CN" sz="2800" kern="0" dirty="0" smtClean="0"/>
              <a:t>61517319 </a:t>
            </a:r>
            <a:r>
              <a:rPr lang="zh-CN" altLang="zh-CN" sz="2800" kern="0" dirty="0" smtClean="0"/>
              <a:t>许立言</a:t>
            </a:r>
            <a:r>
              <a:rPr lang="en-US" altLang="zh-CN" sz="2800" kern="0" dirty="0" smtClean="0"/>
              <a:t>(40%)</a:t>
            </a:r>
            <a:r>
              <a:rPr lang="zh-CN" altLang="en-US" sz="2800" kern="0" dirty="0" smtClean="0"/>
              <a:t>：</a:t>
            </a:r>
            <a:endParaRPr lang="en-US" altLang="zh-CN" sz="2800" kern="0" dirty="0" smtClean="0"/>
          </a:p>
          <a:p>
            <a:pPr marL="0" indent="0">
              <a:lnSpc>
                <a:spcPct val="150000"/>
              </a:lnSpc>
              <a:buNone/>
            </a:pPr>
            <a:r>
              <a:rPr lang="en-US" altLang="zh-CN" sz="2800" dirty="0" smtClean="0"/>
              <a:t>	</a:t>
            </a:r>
            <a:r>
              <a:rPr lang="zh-CN" altLang="en-US" sz="2800" dirty="0" smtClean="0"/>
              <a:t>骨架绑定、变形部分算法、最优化匹配部分</a:t>
            </a:r>
            <a:r>
              <a:rPr lang="en-US" altLang="zh-CN" sz="2800" dirty="0" smtClean="0"/>
              <a:t>	</a:t>
            </a:r>
            <a:r>
              <a:rPr lang="zh-CN" altLang="en-US" sz="2800" dirty="0" smtClean="0"/>
              <a:t>算法</a:t>
            </a:r>
            <a:endParaRPr lang="en-US" altLang="zh-CN" sz="2800" kern="0" dirty="0" smtClean="0"/>
          </a:p>
          <a:p>
            <a:pPr>
              <a:lnSpc>
                <a:spcPct val="150000"/>
              </a:lnSpc>
            </a:pPr>
            <a:r>
              <a:rPr lang="en-US" altLang="zh-CN" sz="2800" kern="0" dirty="0" smtClean="0"/>
              <a:t>06017402 </a:t>
            </a:r>
            <a:r>
              <a:rPr lang="zh-CN" altLang="en-US" sz="2800" kern="0" dirty="0" smtClean="0"/>
              <a:t>周辰琪</a:t>
            </a:r>
            <a:r>
              <a:rPr lang="en-US" altLang="zh-CN" sz="2800" kern="0" dirty="0" smtClean="0"/>
              <a:t>(30</a:t>
            </a:r>
            <a:r>
              <a:rPr lang="en-US" altLang="zh-CN" sz="2800" kern="0" dirty="0"/>
              <a:t>%) </a:t>
            </a:r>
            <a:r>
              <a:rPr lang="zh-CN" altLang="en-US" sz="2800" kern="0" dirty="0" smtClean="0"/>
              <a:t>：</a:t>
            </a:r>
            <a:endParaRPr lang="en-US" altLang="zh-CN" sz="2800" kern="0" dirty="0" smtClean="0"/>
          </a:p>
          <a:p>
            <a:pPr marL="0" indent="0">
              <a:lnSpc>
                <a:spcPct val="150000"/>
              </a:lnSpc>
              <a:buNone/>
            </a:pPr>
            <a:r>
              <a:rPr lang="en-US" altLang="zh-CN" sz="2800" kern="0" dirty="0"/>
              <a:t>	</a:t>
            </a:r>
            <a:r>
              <a:rPr lang="zh-CN" altLang="en-US" sz="2800" dirty="0" smtClean="0"/>
              <a:t>神经网络、掩膜建立部分算法</a:t>
            </a:r>
            <a:endParaRPr lang="en-US" altLang="zh-CN" sz="2800" kern="0" dirty="0" smtClean="0"/>
          </a:p>
          <a:p>
            <a:pPr>
              <a:lnSpc>
                <a:spcPct val="150000"/>
              </a:lnSpc>
            </a:pPr>
            <a:r>
              <a:rPr lang="en-US" altLang="zh-CN" sz="2800" kern="0" dirty="0" smtClean="0"/>
              <a:t>06017403 </a:t>
            </a:r>
            <a:r>
              <a:rPr lang="zh-CN" altLang="en-US" sz="2800" kern="0" dirty="0"/>
              <a:t>李雪</a:t>
            </a:r>
            <a:r>
              <a:rPr lang="zh-CN" altLang="en-US" sz="2800" kern="0" dirty="0" smtClean="0"/>
              <a:t>萌</a:t>
            </a:r>
            <a:r>
              <a:rPr lang="en-US" altLang="zh-CN" sz="2800" kern="0" dirty="0" smtClean="0"/>
              <a:t>(30</a:t>
            </a:r>
            <a:r>
              <a:rPr lang="en-US" altLang="zh-CN" sz="2800" kern="0" dirty="0"/>
              <a:t>%) </a:t>
            </a:r>
            <a:r>
              <a:rPr lang="zh-CN" altLang="en-US" sz="2800" kern="0" dirty="0" smtClean="0"/>
              <a:t>：</a:t>
            </a:r>
            <a:endParaRPr lang="en-US" altLang="zh-CN" sz="2800" kern="0" dirty="0" smtClean="0"/>
          </a:p>
          <a:p>
            <a:pPr marL="0" indent="0">
              <a:lnSpc>
                <a:spcPct val="150000"/>
              </a:lnSpc>
              <a:buNone/>
            </a:pPr>
            <a:r>
              <a:rPr lang="en-US" altLang="zh-CN" sz="2800" kern="0" dirty="0"/>
              <a:t>	</a:t>
            </a:r>
            <a:r>
              <a:rPr lang="zh-CN" altLang="en-US" sz="2800" dirty="0" smtClean="0"/>
              <a:t>视频采集、人体</a:t>
            </a:r>
            <a:r>
              <a:rPr lang="zh-CN" altLang="en-US" sz="2800" dirty="0"/>
              <a:t>模板建立部分算法</a:t>
            </a:r>
            <a:endParaRPr lang="en-US" altLang="zh-CN" sz="2800" kern="0" dirty="0"/>
          </a:p>
        </p:txBody>
      </p:sp>
    </p:spTree>
    <p:extLst>
      <p:ext uri="{BB962C8B-B14F-4D97-AF65-F5344CB8AC3E}">
        <p14:creationId xmlns:p14="http://schemas.microsoft.com/office/powerpoint/2010/main" val="2978397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0B972E2-6389-48A9-9292-412C5C0E8068}"/>
              </a:ext>
            </a:extLst>
          </p:cNvPr>
          <p:cNvSpPr>
            <a:spLocks noGrp="1"/>
          </p:cNvSpPr>
          <p:nvPr>
            <p:ph type="ctrTitle"/>
          </p:nvPr>
        </p:nvSpPr>
        <p:spPr/>
        <p:txBody>
          <a:bodyPr/>
          <a:lstStyle/>
          <a:p>
            <a:r>
              <a:rPr lang="en-US" altLang="zh-CN" dirty="0"/>
              <a:t>Q &amp; A</a:t>
            </a:r>
            <a:endParaRPr lang="zh-CN" altLang="en-US" dirty="0"/>
          </a:p>
        </p:txBody>
      </p:sp>
    </p:spTree>
    <p:extLst>
      <p:ext uri="{BB962C8B-B14F-4D97-AF65-F5344CB8AC3E}">
        <p14:creationId xmlns:p14="http://schemas.microsoft.com/office/powerpoint/2010/main" val="3022105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9016" y="66328"/>
            <a:ext cx="7405490" cy="914400"/>
          </a:xfrm>
        </p:spPr>
        <p:txBody>
          <a:bodyPr/>
          <a:lstStyle/>
          <a:p>
            <a:r>
              <a:rPr kumimoji="1" lang="zh-CN" altLang="en-US" dirty="0"/>
              <a:t>项目总览</a:t>
            </a:r>
          </a:p>
        </p:txBody>
      </p:sp>
      <p:sp>
        <p:nvSpPr>
          <p:cNvPr id="8" name="内容占位符 2">
            <a:extLst>
              <a:ext uri="{FF2B5EF4-FFF2-40B4-BE49-F238E27FC236}">
                <a16:creationId xmlns:a16="http://schemas.microsoft.com/office/drawing/2014/main" id="{09493862-5D17-49BE-ABBD-EDADBF5CAF7B}"/>
              </a:ext>
            </a:extLst>
          </p:cNvPr>
          <p:cNvSpPr txBox="1">
            <a:spLocks/>
          </p:cNvSpPr>
          <p:nvPr/>
        </p:nvSpPr>
        <p:spPr>
          <a:xfrm>
            <a:off x="1675174" y="6155830"/>
            <a:ext cx="8841650" cy="702170"/>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marR="0" lvl="0" indent="0" algn="ctr" defTabSz="914400" rtl="0" eaLnBrk="1" fontAlgn="base" latinLnBrk="0" hangingPunct="1">
              <a:lnSpc>
                <a:spcPct val="150000"/>
              </a:lnSpc>
              <a:spcBef>
                <a:spcPct val="20000"/>
              </a:spcBef>
              <a:spcAft>
                <a:spcPct val="0"/>
              </a:spcAft>
              <a:buClr>
                <a:srgbClr val="5B9BD5">
                  <a:lumMod val="50000"/>
                </a:srgbClr>
              </a:buClr>
              <a:buSzPct val="90000"/>
              <a:buFont typeface="Wingdings" pitchFamily="2" charset="2"/>
              <a:buNone/>
              <a:tabLst/>
              <a:defRPr/>
            </a:pPr>
            <a:r>
              <a:rPr kumimoji="0" lang="zh-CN"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人机交互</a:t>
            </a:r>
            <a:r>
              <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 </a:t>
            </a:r>
            <a:r>
              <a:rPr kumimoji="0" lang="zh-CN"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智能监控</a:t>
            </a:r>
            <a:r>
              <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 </a:t>
            </a:r>
            <a:r>
              <a:rPr kumimoji="0" lang="zh-CN"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医疗诊断</a:t>
            </a:r>
            <a:r>
              <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 </a:t>
            </a:r>
            <a:r>
              <a:rPr kumimoji="0" lang="zh-CN"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增强现实</a:t>
            </a:r>
            <a:r>
              <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 </a:t>
            </a:r>
            <a:r>
              <a:rPr kumimoji="0" lang="zh-CN"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特效</a:t>
            </a:r>
            <a:r>
              <a:rPr kumimoji="0" lang="zh-CN" altLang="en-US"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制作</a:t>
            </a:r>
            <a:endPar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pic>
        <p:nvPicPr>
          <p:cNvPr id="9" name="图片 8">
            <a:extLst>
              <a:ext uri="{FF2B5EF4-FFF2-40B4-BE49-F238E27FC236}">
                <a16:creationId xmlns:a16="http://schemas.microsoft.com/office/drawing/2014/main" id="{0824DD08-5730-4033-BDDC-EA49CC0BC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725" y="2195327"/>
            <a:ext cx="4606942" cy="274590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367" y="2195327"/>
            <a:ext cx="4669807" cy="2745904"/>
          </a:xfrm>
          <a:prstGeom prst="rect">
            <a:avLst/>
          </a:prstGeom>
        </p:spPr>
      </p:pic>
    </p:spTree>
    <p:extLst>
      <p:ext uri="{BB962C8B-B14F-4D97-AF65-F5344CB8AC3E}">
        <p14:creationId xmlns:p14="http://schemas.microsoft.com/office/powerpoint/2010/main" val="2676572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9016" y="66328"/>
            <a:ext cx="7405490" cy="914400"/>
          </a:xfrm>
        </p:spPr>
        <p:txBody>
          <a:bodyPr/>
          <a:lstStyle/>
          <a:p>
            <a:r>
              <a:rPr kumimoji="1" lang="zh-CN" altLang="en-US" dirty="0"/>
              <a:t>项目总览</a:t>
            </a:r>
          </a:p>
        </p:txBody>
      </p:sp>
      <p:sp>
        <p:nvSpPr>
          <p:cNvPr id="12" name="文本框 11"/>
          <p:cNvSpPr txBox="1"/>
          <p:nvPr/>
        </p:nvSpPr>
        <p:spPr>
          <a:xfrm>
            <a:off x="2548762" y="1595095"/>
            <a:ext cx="3299792"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0" i="0" u="none" strike="noStrike" kern="1200" cap="none" spc="0" normalizeH="0" baseline="0" noProof="0" dirty="0" smtClean="0">
                <a:ln>
                  <a:noFill/>
                </a:ln>
                <a:solidFill>
                  <a:prstClr val="black"/>
                </a:solidFill>
                <a:effectLst/>
                <a:uLnTx/>
                <a:uFillTx/>
                <a:latin typeface="Microsoft YaHei" charset="-122"/>
                <a:ea typeface="Microsoft YaHei" charset="-122"/>
                <a:cs typeface="Microsoft YaHei" charset="-122"/>
              </a:rPr>
              <a:t>视频</a:t>
            </a:r>
            <a:r>
              <a:rPr kumimoji="1" lang="zh-CN" altLang="en-US" sz="32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信息流</a:t>
            </a:r>
            <a:endParaRPr kumimoji="1" lang="en-US" altLang="zh-CN" sz="32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p:sp>
        <p:nvSpPr>
          <p:cNvPr id="13" name="文本框 12"/>
          <p:cNvSpPr txBox="1"/>
          <p:nvPr/>
        </p:nvSpPr>
        <p:spPr>
          <a:xfrm>
            <a:off x="2217464" y="5059018"/>
            <a:ext cx="3962399"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0" i="0" u="none" strike="noStrike" kern="1200" cap="none" spc="0" normalizeH="0" baseline="0" noProof="0" dirty="0" smtClean="0">
                <a:ln>
                  <a:noFill/>
                </a:ln>
                <a:solidFill>
                  <a:prstClr val="black"/>
                </a:solidFill>
                <a:effectLst/>
                <a:uLnTx/>
                <a:uFillTx/>
                <a:latin typeface="Microsoft YaHei" charset="-122"/>
                <a:ea typeface="Microsoft YaHei" charset="-122"/>
                <a:cs typeface="Microsoft YaHei" charset="-122"/>
              </a:rPr>
              <a:t>三维</a:t>
            </a:r>
            <a:r>
              <a:rPr kumimoji="1" lang="zh-CN" altLang="en-US" sz="32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骨架模型</a:t>
            </a:r>
            <a:endParaRPr kumimoji="1" lang="en-US" altLang="zh-CN" sz="32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p:sp>
        <p:nvSpPr>
          <p:cNvPr id="15" name="下箭头 14"/>
          <p:cNvSpPr/>
          <p:nvPr/>
        </p:nvSpPr>
        <p:spPr bwMode="auto">
          <a:xfrm>
            <a:off x="3787847" y="2638778"/>
            <a:ext cx="821635" cy="1961322"/>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pic>
        <p:nvPicPr>
          <p:cNvPr id="4" name="图片 3">
            <a:extLst>
              <a:ext uri="{FF2B5EF4-FFF2-40B4-BE49-F238E27FC236}">
                <a16:creationId xmlns:a16="http://schemas.microsoft.com/office/drawing/2014/main" id="{C3C52957-4FDD-4862-BFB0-CA085C238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674" y="3893908"/>
            <a:ext cx="3403832" cy="1911819"/>
          </a:xfrm>
          <a:prstGeom prst="rect">
            <a:avLst/>
          </a:prstGeom>
        </p:spPr>
      </p:pic>
      <p:pic>
        <p:nvPicPr>
          <p:cNvPr id="6" name="图片 5">
            <a:extLst>
              <a:ext uri="{FF2B5EF4-FFF2-40B4-BE49-F238E27FC236}">
                <a16:creationId xmlns:a16="http://schemas.microsoft.com/office/drawing/2014/main" id="{D4E76E96-E104-4F74-8C5E-B6F6B2BEB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679" y="1517186"/>
            <a:ext cx="3403831" cy="1911819"/>
          </a:xfrm>
          <a:prstGeom prst="rect">
            <a:avLst/>
          </a:prstGeom>
        </p:spPr>
      </p:pic>
    </p:spTree>
    <p:extLst>
      <p:ext uri="{BB962C8B-B14F-4D97-AF65-F5344CB8AC3E}">
        <p14:creationId xmlns:p14="http://schemas.microsoft.com/office/powerpoint/2010/main" val="2434046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9016" y="66328"/>
            <a:ext cx="7405490" cy="914400"/>
          </a:xfrm>
        </p:spPr>
        <p:txBody>
          <a:bodyPr/>
          <a:lstStyle/>
          <a:p>
            <a:r>
              <a:rPr kumimoji="1" lang="zh-CN" altLang="en-US" dirty="0"/>
              <a:t>项目总览</a:t>
            </a:r>
          </a:p>
        </p:txBody>
      </p:sp>
      <p:sp>
        <p:nvSpPr>
          <p:cNvPr id="4" name="文本框 3">
            <a:extLst>
              <a:ext uri="{FF2B5EF4-FFF2-40B4-BE49-F238E27FC236}">
                <a16:creationId xmlns:a16="http://schemas.microsoft.com/office/drawing/2014/main" id="{1A15EA06-2EBC-4EDD-A6FC-28980B80A5E9}"/>
              </a:ext>
            </a:extLst>
          </p:cNvPr>
          <p:cNvSpPr txBox="1"/>
          <p:nvPr/>
        </p:nvSpPr>
        <p:spPr>
          <a:xfrm>
            <a:off x="3686796" y="2068988"/>
            <a:ext cx="2441694" cy="3323987"/>
          </a:xfrm>
          <a:prstGeom prst="rect">
            <a:avLst/>
          </a:prstGeom>
          <a:noFill/>
        </p:spPr>
        <p:txBody>
          <a:bodyPr wrap="none" rtlCol="0">
            <a:spAutoFit/>
          </a:bodyPr>
          <a:lstStyle/>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无标记捕捉</a:t>
            </a: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单目摄像机</a:t>
            </a: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无深度信息</a:t>
            </a:r>
          </a:p>
        </p:txBody>
      </p:sp>
      <p:pic>
        <p:nvPicPr>
          <p:cNvPr id="5" name="图片 4">
            <a:extLst>
              <a:ext uri="{FF2B5EF4-FFF2-40B4-BE49-F238E27FC236}">
                <a16:creationId xmlns:a16="http://schemas.microsoft.com/office/drawing/2014/main" id="{8B74AF62-1C75-4416-B51B-20DA10B2416E}"/>
              </a:ext>
            </a:extLst>
          </p:cNvPr>
          <p:cNvPicPr/>
          <p:nvPr/>
        </p:nvPicPr>
        <p:blipFill rotWithShape="1">
          <a:blip r:embed="rId3" cstate="print">
            <a:extLst>
              <a:ext uri="{28A0092B-C50C-407E-A947-70E740481C1C}">
                <a14:useLocalDpi xmlns:a14="http://schemas.microsoft.com/office/drawing/2010/main" val="0"/>
              </a:ext>
            </a:extLst>
          </a:blip>
          <a:srcRect l="19386" t="61570" r="59889" b="9974"/>
          <a:stretch/>
        </p:blipFill>
        <p:spPr bwMode="auto">
          <a:xfrm>
            <a:off x="7545766" y="1348615"/>
            <a:ext cx="2818055" cy="1519122"/>
          </a:xfrm>
          <a:prstGeom prst="rect">
            <a:avLst/>
          </a:prstGeom>
          <a:noFill/>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4CC8FE36-3C54-402B-9EA9-0A35FAE021F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0607" y="2985907"/>
            <a:ext cx="3188372" cy="1519122"/>
          </a:xfrm>
          <a:prstGeom prst="rect">
            <a:avLst/>
          </a:prstGeom>
          <a:noFill/>
          <a:ln>
            <a:noFill/>
          </a:ln>
        </p:spPr>
      </p:pic>
      <p:pic>
        <p:nvPicPr>
          <p:cNvPr id="8" name="图片 7">
            <a:extLst>
              <a:ext uri="{FF2B5EF4-FFF2-40B4-BE49-F238E27FC236}">
                <a16:creationId xmlns:a16="http://schemas.microsoft.com/office/drawing/2014/main" id="{D9538E9C-DFA5-44F4-9F40-5523C47CF27B}"/>
              </a:ext>
            </a:extLst>
          </p:cNvPr>
          <p:cNvPicPr>
            <a:picLocks noChangeAspect="1"/>
          </p:cNvPicPr>
          <p:nvPr/>
        </p:nvPicPr>
        <p:blipFill rotWithShape="1">
          <a:blip r:embed="rId5">
            <a:extLst>
              <a:ext uri="{28A0092B-C50C-407E-A947-70E740481C1C}">
                <a14:useLocalDpi xmlns:a14="http://schemas.microsoft.com/office/drawing/2010/main" val="0"/>
              </a:ext>
            </a:extLst>
          </a:blip>
          <a:srcRect t="5023" r="2276" b="7445"/>
          <a:stretch/>
        </p:blipFill>
        <p:spPr>
          <a:xfrm>
            <a:off x="7692342" y="4623199"/>
            <a:ext cx="2671479" cy="1685109"/>
          </a:xfrm>
          <a:prstGeom prst="rect">
            <a:avLst/>
          </a:prstGeom>
        </p:spPr>
      </p:pic>
      <p:sp>
        <p:nvSpPr>
          <p:cNvPr id="7" name="左大括号 6"/>
          <p:cNvSpPr/>
          <p:nvPr/>
        </p:nvSpPr>
        <p:spPr bwMode="auto">
          <a:xfrm>
            <a:off x="3064593" y="2547258"/>
            <a:ext cx="483326" cy="2481942"/>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
        <p:nvSpPr>
          <p:cNvPr id="11" name="文本框 10">
            <a:extLst>
              <a:ext uri="{FF2B5EF4-FFF2-40B4-BE49-F238E27FC236}">
                <a16:creationId xmlns:a16="http://schemas.microsoft.com/office/drawing/2014/main" id="{1A15EA06-2EBC-4EDD-A6FC-28980B80A5E9}"/>
              </a:ext>
            </a:extLst>
          </p:cNvPr>
          <p:cNvSpPr txBox="1"/>
          <p:nvPr/>
        </p:nvSpPr>
        <p:spPr>
          <a:xfrm>
            <a:off x="1192569" y="3403487"/>
            <a:ext cx="1620957" cy="654988"/>
          </a:xfrm>
          <a:prstGeom prst="rect">
            <a:avLst/>
          </a:prstGeom>
          <a:noFill/>
        </p:spPr>
        <p:txBody>
          <a:bodyPr wrap="non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项目难点</a:t>
            </a:r>
          </a:p>
        </p:txBody>
      </p:sp>
    </p:spTree>
    <p:extLst>
      <p:ext uri="{BB962C8B-B14F-4D97-AF65-F5344CB8AC3E}">
        <p14:creationId xmlns:p14="http://schemas.microsoft.com/office/powerpoint/2010/main" val="835542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61900-CC2D-4FC6-92F2-0650E8D9D8B8}"/>
              </a:ext>
            </a:extLst>
          </p:cNvPr>
          <p:cNvSpPr txBox="1">
            <a:spLocks/>
          </p:cNvSpPr>
          <p:nvPr/>
        </p:nvSpPr>
        <p:spPr>
          <a:xfrm>
            <a:off x="2142627" y="207997"/>
            <a:ext cx="8008355"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成果展示</a:t>
            </a:r>
          </a:p>
        </p:txBody>
      </p:sp>
      <p:sp>
        <p:nvSpPr>
          <p:cNvPr id="3" name="内容占位符 2">
            <a:extLst>
              <a:ext uri="{FF2B5EF4-FFF2-40B4-BE49-F238E27FC236}">
                <a16:creationId xmlns:a16="http://schemas.microsoft.com/office/drawing/2014/main" id="{BBD8E548-CE6D-4DA2-8F2A-52BD98C6C91E}"/>
              </a:ext>
            </a:extLst>
          </p:cNvPr>
          <p:cNvSpPr txBox="1">
            <a:spLocks/>
          </p:cNvSpPr>
          <p:nvPr/>
        </p:nvSpPr>
        <p:spPr>
          <a:xfrm>
            <a:off x="1959429" y="1298578"/>
            <a:ext cx="8374742" cy="4968875"/>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5B9BD5">
                  <a:lumMod val="50000"/>
                </a:srgbClr>
              </a:buClr>
              <a:buSzPct val="90000"/>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4" name="文本框 3"/>
          <p:cNvSpPr txBox="1"/>
          <p:nvPr/>
        </p:nvSpPr>
        <p:spPr>
          <a:xfrm>
            <a:off x="4874657" y="3552182"/>
            <a:ext cx="2544286" cy="461665"/>
          </a:xfrm>
          <a:prstGeom prst="rect">
            <a:avLst/>
          </a:prstGeom>
          <a:noFill/>
        </p:spPr>
        <p:txBody>
          <a:bodyPr wrap="none" rtlCol="0">
            <a:spAutoFit/>
          </a:bodyPr>
          <a:lstStyle/>
          <a:p>
            <a:r>
              <a:rPr lang="zh-CN" altLang="en-US" sz="2400" dirty="0" smtClean="0">
                <a:latin typeface="+mj-lt"/>
                <a:ea typeface="+mn-ea"/>
              </a:rPr>
              <a:t>详见 成果展示</a:t>
            </a:r>
            <a:r>
              <a:rPr lang="en-US" altLang="zh-CN" sz="2400" dirty="0" err="1" smtClean="0">
                <a:latin typeface="+mj-lt"/>
                <a:ea typeface="+mn-ea"/>
              </a:rPr>
              <a:t>ppt</a:t>
            </a:r>
            <a:endParaRPr lang="zh-CN" altLang="en-US" sz="2400" dirty="0">
              <a:latin typeface="+mj-lt"/>
              <a:ea typeface="+mn-ea"/>
            </a:endParaRPr>
          </a:p>
        </p:txBody>
      </p:sp>
    </p:spTree>
    <p:extLst>
      <p:ext uri="{BB962C8B-B14F-4D97-AF65-F5344CB8AC3E}">
        <p14:creationId xmlns:p14="http://schemas.microsoft.com/office/powerpoint/2010/main" val="1520379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63329F62-E944-4BB3-A865-DEF7241C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1445" y="3047007"/>
            <a:ext cx="1165014" cy="2071136"/>
          </a:xfrm>
          <a:prstGeom prst="rect">
            <a:avLst/>
          </a:prstGeom>
        </p:spPr>
      </p:pic>
      <p:sp>
        <p:nvSpPr>
          <p:cNvPr id="59" name="矩形 58">
            <a:extLst>
              <a:ext uri="{FF2B5EF4-FFF2-40B4-BE49-F238E27FC236}">
                <a16:creationId xmlns:a16="http://schemas.microsoft.com/office/drawing/2014/main" id="{D370DD8C-8EAD-48A0-84E5-F57C04BB61D1}"/>
              </a:ext>
            </a:extLst>
          </p:cNvPr>
          <p:cNvSpPr/>
          <p:nvPr/>
        </p:nvSpPr>
        <p:spPr>
          <a:xfrm>
            <a:off x="4256225" y="1441822"/>
            <a:ext cx="361680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OpenPose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骨架</a:t>
            </a: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获取</a:t>
            </a:r>
            <a:endParaRPr kumimoji="0" lang="en-US" altLang="zh-CN"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endParaRPr>
          </a:p>
        </p:txBody>
      </p:sp>
      <p:sp>
        <p:nvSpPr>
          <p:cNvPr id="3" name="标题 1">
            <a:extLst>
              <a:ext uri="{FF2B5EF4-FFF2-40B4-BE49-F238E27FC236}">
                <a16:creationId xmlns:a16="http://schemas.microsoft.com/office/drawing/2014/main" id="{3F05F90F-A11D-45B9-B119-4664D388A387}"/>
              </a:ext>
            </a:extLst>
          </p:cNvPr>
          <p:cNvSpPr txBox="1">
            <a:spLocks/>
          </p:cNvSpPr>
          <p:nvPr/>
        </p:nvSpPr>
        <p:spPr>
          <a:xfrm>
            <a:off x="2399494" y="173736"/>
            <a:ext cx="7393021"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技术路线</a:t>
            </a:r>
          </a:p>
        </p:txBody>
      </p:sp>
      <p:sp>
        <p:nvSpPr>
          <p:cNvPr id="4" name="矩形 3">
            <a:extLst>
              <a:ext uri="{FF2B5EF4-FFF2-40B4-BE49-F238E27FC236}">
                <a16:creationId xmlns:a16="http://schemas.microsoft.com/office/drawing/2014/main" id="{BC7CA3C4-7E4A-4860-BB1D-EEE410D79489}"/>
              </a:ext>
            </a:extLst>
          </p:cNvPr>
          <p:cNvSpPr/>
          <p:nvPr/>
        </p:nvSpPr>
        <p:spPr>
          <a:xfrm>
            <a:off x="1596074" y="1418961"/>
            <a:ext cx="361680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Mask R-CNN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掩膜</a:t>
            </a: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获取</a:t>
            </a:r>
            <a:endParaRPr kumimoji="0" lang="en-US" altLang="zh-CN"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AF1C0C10-FDB6-459C-AC2A-CD9E053ED436}"/>
              </a:ext>
            </a:extLst>
          </p:cNvPr>
          <p:cNvSpPr/>
          <p:nvPr/>
        </p:nvSpPr>
        <p:spPr>
          <a:xfrm>
            <a:off x="6667742" y="1441822"/>
            <a:ext cx="443722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SMPL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参数化变形人体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模板</a:t>
            </a: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p:txBody>
      </p:sp>
      <p:grpSp>
        <p:nvGrpSpPr>
          <p:cNvPr id="19" name="组合 18">
            <a:extLst>
              <a:ext uri="{FF2B5EF4-FFF2-40B4-BE49-F238E27FC236}">
                <a16:creationId xmlns:a16="http://schemas.microsoft.com/office/drawing/2014/main" id="{9F46AF39-15FF-45F6-B8F6-745CD94DEB19}"/>
              </a:ext>
            </a:extLst>
          </p:cNvPr>
          <p:cNvGrpSpPr/>
          <p:nvPr/>
        </p:nvGrpSpPr>
        <p:grpSpPr>
          <a:xfrm rot="5400000">
            <a:off x="3174953" y="1983553"/>
            <a:ext cx="389562" cy="365478"/>
            <a:chOff x="1313494" y="962034"/>
            <a:chExt cx="252406" cy="295267"/>
          </a:xfrm>
          <a:solidFill>
            <a:schemeClr val="tx1"/>
          </a:solidFill>
        </p:grpSpPr>
        <p:sp>
          <p:nvSpPr>
            <p:cNvPr id="20" name="箭头: 右 19">
              <a:extLst>
                <a:ext uri="{FF2B5EF4-FFF2-40B4-BE49-F238E27FC236}">
                  <a16:creationId xmlns:a16="http://schemas.microsoft.com/office/drawing/2014/main" id="{EF7EDB32-8E31-4BAF-AAC4-C30FDCE31087}"/>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21" name="箭头: 右 4">
              <a:extLst>
                <a:ext uri="{FF2B5EF4-FFF2-40B4-BE49-F238E27FC236}">
                  <a16:creationId xmlns:a16="http://schemas.microsoft.com/office/drawing/2014/main" id="{557D1DFF-1996-4447-B15F-5AA9057C6F4C}"/>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1" name="组合 30">
            <a:extLst>
              <a:ext uri="{FF2B5EF4-FFF2-40B4-BE49-F238E27FC236}">
                <a16:creationId xmlns:a16="http://schemas.microsoft.com/office/drawing/2014/main" id="{093BA39A-13C0-4A4D-A87C-699D3B0C1034}"/>
              </a:ext>
            </a:extLst>
          </p:cNvPr>
          <p:cNvGrpSpPr/>
          <p:nvPr/>
        </p:nvGrpSpPr>
        <p:grpSpPr>
          <a:xfrm rot="5400000">
            <a:off x="8658277" y="2006316"/>
            <a:ext cx="389562" cy="365478"/>
            <a:chOff x="1313494" y="962034"/>
            <a:chExt cx="252406" cy="295267"/>
          </a:xfrm>
          <a:solidFill>
            <a:schemeClr val="tx1"/>
          </a:solidFill>
        </p:grpSpPr>
        <p:sp>
          <p:nvSpPr>
            <p:cNvPr id="32" name="箭头: 右 31">
              <a:extLst>
                <a:ext uri="{FF2B5EF4-FFF2-40B4-BE49-F238E27FC236}">
                  <a16:creationId xmlns:a16="http://schemas.microsoft.com/office/drawing/2014/main" id="{3896FA68-AB7C-43F4-A500-155921BA4048}"/>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33" name="箭头: 右 4">
              <a:extLst>
                <a:ext uri="{FF2B5EF4-FFF2-40B4-BE49-F238E27FC236}">
                  <a16:creationId xmlns:a16="http://schemas.microsoft.com/office/drawing/2014/main" id="{2A496B5C-CD06-4E1C-B308-C8979356FAEE}"/>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10" name="矩形 9">
            <a:extLst>
              <a:ext uri="{FF2B5EF4-FFF2-40B4-BE49-F238E27FC236}">
                <a16:creationId xmlns:a16="http://schemas.microsoft.com/office/drawing/2014/main" id="{2612B6A1-DD25-4C43-B072-06CDA744097A}"/>
              </a:ext>
            </a:extLst>
          </p:cNvPr>
          <p:cNvSpPr/>
          <p:nvPr/>
        </p:nvSpPr>
        <p:spPr bwMode="auto">
          <a:xfrm>
            <a:off x="2585501" y="1348687"/>
            <a:ext cx="1635773" cy="505267"/>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7" name="矩形 36">
            <a:extLst>
              <a:ext uri="{FF2B5EF4-FFF2-40B4-BE49-F238E27FC236}">
                <a16:creationId xmlns:a16="http://schemas.microsoft.com/office/drawing/2014/main" id="{38CAB533-F8E5-4F7C-9798-8EE02C2867D6}"/>
              </a:ext>
            </a:extLst>
          </p:cNvPr>
          <p:cNvSpPr/>
          <p:nvPr/>
        </p:nvSpPr>
        <p:spPr bwMode="auto">
          <a:xfrm>
            <a:off x="2588888" y="2455175"/>
            <a:ext cx="1635773"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8" name="矩形 37">
            <a:extLst>
              <a:ext uri="{FF2B5EF4-FFF2-40B4-BE49-F238E27FC236}">
                <a16:creationId xmlns:a16="http://schemas.microsoft.com/office/drawing/2014/main" id="{DA8E8F02-E43D-4180-A2AD-683C9EE20515}"/>
              </a:ext>
            </a:extLst>
          </p:cNvPr>
          <p:cNvSpPr/>
          <p:nvPr/>
        </p:nvSpPr>
        <p:spPr bwMode="auto">
          <a:xfrm>
            <a:off x="7873029" y="1362322"/>
            <a:ext cx="2026644" cy="505268"/>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9" name="矩形 38">
            <a:extLst>
              <a:ext uri="{FF2B5EF4-FFF2-40B4-BE49-F238E27FC236}">
                <a16:creationId xmlns:a16="http://schemas.microsoft.com/office/drawing/2014/main" id="{6A26A40D-89D0-4F10-8CEB-D59D476BDD82}"/>
              </a:ext>
            </a:extLst>
          </p:cNvPr>
          <p:cNvSpPr/>
          <p:nvPr/>
        </p:nvSpPr>
        <p:spPr bwMode="auto">
          <a:xfrm>
            <a:off x="7827806" y="2459036"/>
            <a:ext cx="2117090" cy="495557"/>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6" name="组合 5">
            <a:extLst>
              <a:ext uri="{FF2B5EF4-FFF2-40B4-BE49-F238E27FC236}">
                <a16:creationId xmlns:a16="http://schemas.microsoft.com/office/drawing/2014/main" id="{83649BFA-F12A-4702-B478-51B56074D531}"/>
              </a:ext>
            </a:extLst>
          </p:cNvPr>
          <p:cNvGrpSpPr/>
          <p:nvPr/>
        </p:nvGrpSpPr>
        <p:grpSpPr>
          <a:xfrm>
            <a:off x="2559118" y="5799759"/>
            <a:ext cx="7039370" cy="1450096"/>
            <a:chOff x="1061496" y="5727503"/>
            <a:chExt cx="7039370" cy="1450096"/>
          </a:xfrm>
        </p:grpSpPr>
        <p:sp>
          <p:nvSpPr>
            <p:cNvPr id="43" name="矩形 42"/>
            <p:cNvSpPr/>
            <p:nvPr/>
          </p:nvSpPr>
          <p:spPr bwMode="auto">
            <a:xfrm>
              <a:off x="2370220" y="5727503"/>
              <a:ext cx="4558752" cy="808347"/>
            </a:xfrm>
            <a:prstGeom prst="rect">
              <a:avLst/>
            </a:prstGeom>
            <a:noFill/>
            <a:ln w="38100">
              <a:solidFill>
                <a:srgbClr val="FF0000"/>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矩形 4">
              <a:extLst>
                <a:ext uri="{FF2B5EF4-FFF2-40B4-BE49-F238E27FC236}">
                  <a16:creationId xmlns:a16="http://schemas.microsoft.com/office/drawing/2014/main" id="{C36F4308-E2FF-4B47-8E09-F5EB4142603E}"/>
                </a:ext>
              </a:extLst>
            </p:cNvPr>
            <p:cNvSpPr/>
            <p:nvPr/>
          </p:nvSpPr>
          <p:spPr>
            <a:xfrm>
              <a:off x="1061496" y="5854160"/>
              <a:ext cx="7039370" cy="132343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计算匹配度</a:t>
              </a:r>
              <a:endParaRPr kumimoji="0" lang="en-US" altLang="zh-CN" sz="32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p:txBody>
        </p:sp>
        <p:sp>
          <p:nvSpPr>
            <p:cNvPr id="40" name="矩形 39">
              <a:extLst>
                <a:ext uri="{FF2B5EF4-FFF2-40B4-BE49-F238E27FC236}">
                  <a16:creationId xmlns:a16="http://schemas.microsoft.com/office/drawing/2014/main" id="{229B9067-2D40-4188-B0BE-5B48664C5916}"/>
                </a:ext>
              </a:extLst>
            </p:cNvPr>
            <p:cNvSpPr/>
            <p:nvPr/>
          </p:nvSpPr>
          <p:spPr bwMode="auto">
            <a:xfrm>
              <a:off x="2513919" y="5836208"/>
              <a:ext cx="4271355" cy="609264"/>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sp>
        <p:nvSpPr>
          <p:cNvPr id="48" name="矩形 47"/>
          <p:cNvSpPr/>
          <p:nvPr/>
        </p:nvSpPr>
        <p:spPr bwMode="auto">
          <a:xfrm>
            <a:off x="2399489" y="1230053"/>
            <a:ext cx="2027434" cy="3961577"/>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9" name="矩形 48"/>
          <p:cNvSpPr/>
          <p:nvPr/>
        </p:nvSpPr>
        <p:spPr bwMode="auto">
          <a:xfrm>
            <a:off x="7654339" y="1234351"/>
            <a:ext cx="2472240" cy="3964661"/>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53" name="组合 52">
            <a:extLst>
              <a:ext uri="{FF2B5EF4-FFF2-40B4-BE49-F238E27FC236}">
                <a16:creationId xmlns:a16="http://schemas.microsoft.com/office/drawing/2014/main" id="{B0A1E06E-46E7-4D7E-A3B1-95B29E67D3F7}"/>
              </a:ext>
            </a:extLst>
          </p:cNvPr>
          <p:cNvGrpSpPr/>
          <p:nvPr/>
        </p:nvGrpSpPr>
        <p:grpSpPr>
          <a:xfrm rot="5400000">
            <a:off x="5869172" y="2020395"/>
            <a:ext cx="389562" cy="365478"/>
            <a:chOff x="1313494" y="962034"/>
            <a:chExt cx="252406" cy="295267"/>
          </a:xfrm>
          <a:solidFill>
            <a:schemeClr val="tx1"/>
          </a:solidFill>
        </p:grpSpPr>
        <p:sp>
          <p:nvSpPr>
            <p:cNvPr id="54" name="箭头: 右 53">
              <a:extLst>
                <a:ext uri="{FF2B5EF4-FFF2-40B4-BE49-F238E27FC236}">
                  <a16:creationId xmlns:a16="http://schemas.microsoft.com/office/drawing/2014/main" id="{6BFEE0DC-02D1-44E4-B75F-6F84C2D3AE1F}"/>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55" name="箭头: 右 4">
              <a:extLst>
                <a:ext uri="{FF2B5EF4-FFF2-40B4-BE49-F238E27FC236}">
                  <a16:creationId xmlns:a16="http://schemas.microsoft.com/office/drawing/2014/main" id="{A3556DE2-8E59-4E12-AF50-10C191A83056}"/>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56" name="矩形 55">
            <a:extLst>
              <a:ext uri="{FF2B5EF4-FFF2-40B4-BE49-F238E27FC236}">
                <a16:creationId xmlns:a16="http://schemas.microsoft.com/office/drawing/2014/main" id="{87B6C317-FF9D-4550-977A-4290867201DF}"/>
              </a:ext>
            </a:extLst>
          </p:cNvPr>
          <p:cNvSpPr/>
          <p:nvPr/>
        </p:nvSpPr>
        <p:spPr bwMode="auto">
          <a:xfrm>
            <a:off x="5235489" y="1361511"/>
            <a:ext cx="1690677" cy="505268"/>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7" name="矩形 56">
            <a:extLst>
              <a:ext uri="{FF2B5EF4-FFF2-40B4-BE49-F238E27FC236}">
                <a16:creationId xmlns:a16="http://schemas.microsoft.com/office/drawing/2014/main" id="{2A47C26B-4862-4FAA-8625-74FB8FC2CD97}"/>
              </a:ext>
            </a:extLst>
          </p:cNvPr>
          <p:cNvSpPr/>
          <p:nvPr/>
        </p:nvSpPr>
        <p:spPr bwMode="auto">
          <a:xfrm>
            <a:off x="5235485" y="2467531"/>
            <a:ext cx="1688710"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8" name="矩形 57">
            <a:extLst>
              <a:ext uri="{FF2B5EF4-FFF2-40B4-BE49-F238E27FC236}">
                <a16:creationId xmlns:a16="http://schemas.microsoft.com/office/drawing/2014/main" id="{6AD99D4F-B38C-4188-BB17-94BEE2881F7C}"/>
              </a:ext>
            </a:extLst>
          </p:cNvPr>
          <p:cNvSpPr/>
          <p:nvPr/>
        </p:nvSpPr>
        <p:spPr bwMode="auto">
          <a:xfrm>
            <a:off x="4954801" y="1237436"/>
            <a:ext cx="2260136" cy="3961577"/>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62" name="组合 61">
            <a:extLst>
              <a:ext uri="{FF2B5EF4-FFF2-40B4-BE49-F238E27FC236}">
                <a16:creationId xmlns:a16="http://schemas.microsoft.com/office/drawing/2014/main" id="{292AC6E8-322E-49B3-96F5-E71480578ED2}"/>
              </a:ext>
            </a:extLst>
          </p:cNvPr>
          <p:cNvGrpSpPr/>
          <p:nvPr/>
        </p:nvGrpSpPr>
        <p:grpSpPr>
          <a:xfrm rot="5400000">
            <a:off x="5844434" y="5325245"/>
            <a:ext cx="468738" cy="335778"/>
            <a:chOff x="1313494" y="962034"/>
            <a:chExt cx="252406" cy="295267"/>
          </a:xfrm>
          <a:solidFill>
            <a:schemeClr val="bg1">
              <a:lumMod val="65000"/>
            </a:schemeClr>
          </a:solidFill>
        </p:grpSpPr>
        <p:sp>
          <p:nvSpPr>
            <p:cNvPr id="65"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66"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67" name="组合 66">
            <a:extLst>
              <a:ext uri="{FF2B5EF4-FFF2-40B4-BE49-F238E27FC236}">
                <a16:creationId xmlns:a16="http://schemas.microsoft.com/office/drawing/2014/main" id="{292AC6E8-322E-49B3-96F5-E71480578ED2}"/>
              </a:ext>
            </a:extLst>
          </p:cNvPr>
          <p:cNvGrpSpPr/>
          <p:nvPr/>
        </p:nvGrpSpPr>
        <p:grpSpPr>
          <a:xfrm rot="5400000">
            <a:off x="3945061" y="5324349"/>
            <a:ext cx="468738" cy="335778"/>
            <a:chOff x="1313494" y="962034"/>
            <a:chExt cx="252406" cy="295267"/>
          </a:xfrm>
          <a:solidFill>
            <a:schemeClr val="bg1">
              <a:lumMod val="65000"/>
            </a:schemeClr>
          </a:solidFill>
        </p:grpSpPr>
        <p:sp>
          <p:nvSpPr>
            <p:cNvPr id="68"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69"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70" name="组合 69">
            <a:extLst>
              <a:ext uri="{FF2B5EF4-FFF2-40B4-BE49-F238E27FC236}">
                <a16:creationId xmlns:a16="http://schemas.microsoft.com/office/drawing/2014/main" id="{292AC6E8-322E-49B3-96F5-E71480578ED2}"/>
              </a:ext>
            </a:extLst>
          </p:cNvPr>
          <p:cNvGrpSpPr/>
          <p:nvPr/>
        </p:nvGrpSpPr>
        <p:grpSpPr>
          <a:xfrm rot="5400000">
            <a:off x="7806549" y="5343149"/>
            <a:ext cx="468738" cy="335778"/>
            <a:chOff x="1313494" y="962034"/>
            <a:chExt cx="252406" cy="295267"/>
          </a:xfrm>
          <a:solidFill>
            <a:schemeClr val="bg1">
              <a:lumMod val="65000"/>
            </a:schemeClr>
          </a:solidFill>
        </p:grpSpPr>
        <p:sp>
          <p:nvSpPr>
            <p:cNvPr id="71"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72"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pic>
        <p:nvPicPr>
          <p:cNvPr id="2" name="图片 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30056" y="2963055"/>
            <a:ext cx="1712599" cy="1965727"/>
          </a:xfrm>
          <a:prstGeom prst="rect">
            <a:avLst/>
          </a:prstGeom>
        </p:spPr>
      </p:pic>
      <p:sp>
        <p:nvSpPr>
          <p:cNvPr id="41" name="矩形 40">
            <a:extLst>
              <a:ext uri="{FF2B5EF4-FFF2-40B4-BE49-F238E27FC236}">
                <a16:creationId xmlns:a16="http://schemas.microsoft.com/office/drawing/2014/main" id="{94E24AE5-5EFB-456D-A3D3-D76914388F00}"/>
              </a:ext>
            </a:extLst>
          </p:cNvPr>
          <p:cNvSpPr/>
          <p:nvPr/>
        </p:nvSpPr>
        <p:spPr bwMode="auto">
          <a:xfrm>
            <a:off x="4723036" y="1144136"/>
            <a:ext cx="2524624" cy="4636205"/>
          </a:xfrm>
          <a:prstGeom prst="rect">
            <a:avLst/>
          </a:prstGeom>
          <a:solidFill>
            <a:srgbClr val="FFFFFF">
              <a:alpha val="85098"/>
            </a:srgbClr>
          </a:soli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2" name="矩形 41">
            <a:extLst>
              <a:ext uri="{FF2B5EF4-FFF2-40B4-BE49-F238E27FC236}">
                <a16:creationId xmlns:a16="http://schemas.microsoft.com/office/drawing/2014/main" id="{9B4DD2ED-5B6D-479A-B3C9-F0E75518E21A}"/>
              </a:ext>
            </a:extLst>
          </p:cNvPr>
          <p:cNvSpPr/>
          <p:nvPr/>
        </p:nvSpPr>
        <p:spPr bwMode="auto">
          <a:xfrm>
            <a:off x="7572703" y="1134857"/>
            <a:ext cx="2663498" cy="4626060"/>
          </a:xfrm>
          <a:prstGeom prst="rect">
            <a:avLst/>
          </a:prstGeom>
          <a:solidFill>
            <a:srgbClr val="FFFFFF">
              <a:alpha val="85098"/>
            </a:srgbClr>
          </a:soli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4" name="矩形 43">
            <a:extLst>
              <a:ext uri="{FF2B5EF4-FFF2-40B4-BE49-F238E27FC236}">
                <a16:creationId xmlns:a16="http://schemas.microsoft.com/office/drawing/2014/main" id="{F93D8EB6-345C-4782-80DC-28CF4F44EC36}"/>
              </a:ext>
            </a:extLst>
          </p:cNvPr>
          <p:cNvSpPr/>
          <p:nvPr/>
        </p:nvSpPr>
        <p:spPr bwMode="auto">
          <a:xfrm>
            <a:off x="3840606" y="5760923"/>
            <a:ext cx="4706494" cy="923342"/>
          </a:xfrm>
          <a:prstGeom prst="rect">
            <a:avLst/>
          </a:prstGeom>
          <a:solidFill>
            <a:srgbClr val="FFFFFF">
              <a:alpha val="85098"/>
            </a:srgbClr>
          </a:soli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7490" y="3061371"/>
            <a:ext cx="1191793" cy="2022885"/>
          </a:xfrm>
          <a:prstGeom prst="rect">
            <a:avLst/>
          </a:prstGeom>
        </p:spPr>
      </p:pic>
    </p:spTree>
    <p:custDataLst>
      <p:tags r:id="rId1"/>
    </p:custDataLst>
    <p:extLst>
      <p:ext uri="{BB962C8B-B14F-4D97-AF65-F5344CB8AC3E}">
        <p14:creationId xmlns:p14="http://schemas.microsoft.com/office/powerpoint/2010/main" val="2660879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A33FDA0-8D24-489B-8E5E-F9EAC6A57F38}"/>
              </a:ext>
            </a:extLst>
          </p:cNvPr>
          <p:cNvSpPr>
            <a:spLocks noGrp="1"/>
          </p:cNvSpPr>
          <p:nvPr>
            <p:ph type="title"/>
          </p:nvPr>
        </p:nvSpPr>
        <p:spPr>
          <a:xfrm>
            <a:off x="2449975" y="68382"/>
            <a:ext cx="7393021" cy="914400"/>
          </a:xfrm>
        </p:spPr>
        <p:txBody>
          <a:bodyPr/>
          <a:lstStyle/>
          <a:p>
            <a:r>
              <a:rPr lang="zh-CN" altLang="en-US" dirty="0"/>
              <a:t>提取人体掩模</a:t>
            </a:r>
          </a:p>
        </p:txBody>
      </p:sp>
      <p:sp>
        <p:nvSpPr>
          <p:cNvPr id="16" name="内容占位符 2">
            <a:extLst>
              <a:ext uri="{FF2B5EF4-FFF2-40B4-BE49-F238E27FC236}">
                <a16:creationId xmlns:a16="http://schemas.microsoft.com/office/drawing/2014/main" id="{B64733F2-28A6-4B0F-A60C-8D24914362C9}"/>
              </a:ext>
            </a:extLst>
          </p:cNvPr>
          <p:cNvSpPr>
            <a:spLocks noGrp="1"/>
          </p:cNvSpPr>
          <p:nvPr>
            <p:ph idx="1"/>
          </p:nvPr>
        </p:nvSpPr>
        <p:spPr>
          <a:xfrm>
            <a:off x="1959429" y="1298578"/>
            <a:ext cx="8374742" cy="4968875"/>
          </a:xfrm>
        </p:spPr>
        <p:txBody>
          <a:bodyPr/>
          <a:lstStyle/>
          <a:p>
            <a:r>
              <a:rPr lang="en-US" altLang="zh-CN" sz="3200" dirty="0">
                <a:ea typeface="Microsoft YaHei" panose="020B0503020204020204" pitchFamily="34" charset="-122"/>
              </a:rPr>
              <a:t>Mask R-CNN (</a:t>
            </a:r>
            <a:r>
              <a:rPr lang="en-US" altLang="zh-CN" sz="3200" dirty="0" err="1">
                <a:ea typeface="Microsoft YaHei" panose="020B0503020204020204" pitchFamily="34" charset="-122"/>
              </a:rPr>
              <a:t>Kaiming</a:t>
            </a:r>
            <a:r>
              <a:rPr lang="en-US" altLang="zh-CN" sz="3200" dirty="0">
                <a:ea typeface="Microsoft YaHei" panose="020B0503020204020204" pitchFamily="34" charset="-122"/>
              </a:rPr>
              <a:t> He. et al)</a:t>
            </a:r>
            <a:endParaRPr lang="zh-CN" altLang="en-US" sz="3200" dirty="0"/>
          </a:p>
        </p:txBody>
      </p:sp>
      <p:pic>
        <p:nvPicPr>
          <p:cNvPr id="8" name="图片 7">
            <a:extLst>
              <a:ext uri="{FF2B5EF4-FFF2-40B4-BE49-F238E27FC236}">
                <a16:creationId xmlns:a16="http://schemas.microsoft.com/office/drawing/2014/main" id="{0DDECC6C-E553-4ECD-B1BE-6D507FF3A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249" y="2395342"/>
            <a:ext cx="8111500" cy="3062988"/>
          </a:xfrm>
          <a:prstGeom prst="rect">
            <a:avLst/>
          </a:prstGeom>
        </p:spPr>
      </p:pic>
      <p:sp>
        <p:nvSpPr>
          <p:cNvPr id="6" name="矩形 5">
            <a:extLst>
              <a:ext uri="{FF2B5EF4-FFF2-40B4-BE49-F238E27FC236}">
                <a16:creationId xmlns:a16="http://schemas.microsoft.com/office/drawing/2014/main" id="{F1AE0E9A-8B70-4A18-97CA-4D3B7FEE95F4}"/>
              </a:ext>
            </a:extLst>
          </p:cNvPr>
          <p:cNvSpPr/>
          <p:nvPr/>
        </p:nvSpPr>
        <p:spPr>
          <a:xfrm>
            <a:off x="1874193" y="6102706"/>
            <a:ext cx="8443623" cy="646331"/>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He, K., et al. "Mask R-CNN. " IEEE Transactions on Pattern Analysis &amp; Machine Intelligence PP.99(2017):1-1.</a:t>
            </a:r>
          </a:p>
        </p:txBody>
      </p:sp>
    </p:spTree>
    <p:extLst>
      <p:ext uri="{BB962C8B-B14F-4D97-AF65-F5344CB8AC3E}">
        <p14:creationId xmlns:p14="http://schemas.microsoft.com/office/powerpoint/2010/main" val="1988746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7490" y="3061371"/>
            <a:ext cx="1191793" cy="2022885"/>
          </a:xfrm>
          <a:prstGeom prst="rect">
            <a:avLst/>
          </a:prstGeom>
        </p:spPr>
      </p:pic>
      <p:sp>
        <p:nvSpPr>
          <p:cNvPr id="59" name="矩形 58">
            <a:extLst>
              <a:ext uri="{FF2B5EF4-FFF2-40B4-BE49-F238E27FC236}">
                <a16:creationId xmlns:a16="http://schemas.microsoft.com/office/drawing/2014/main" id="{D370DD8C-8EAD-48A0-84E5-F57C04BB61D1}"/>
              </a:ext>
            </a:extLst>
          </p:cNvPr>
          <p:cNvSpPr/>
          <p:nvPr/>
        </p:nvSpPr>
        <p:spPr>
          <a:xfrm>
            <a:off x="4256225" y="1441822"/>
            <a:ext cx="361680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OpenPose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骨架</a:t>
            </a: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获取</a:t>
            </a:r>
            <a:endParaRPr kumimoji="0" lang="en-US" altLang="zh-CN"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endParaRPr>
          </a:p>
        </p:txBody>
      </p:sp>
      <p:sp>
        <p:nvSpPr>
          <p:cNvPr id="3" name="标题 1">
            <a:extLst>
              <a:ext uri="{FF2B5EF4-FFF2-40B4-BE49-F238E27FC236}">
                <a16:creationId xmlns:a16="http://schemas.microsoft.com/office/drawing/2014/main" id="{3F05F90F-A11D-45B9-B119-4664D388A387}"/>
              </a:ext>
            </a:extLst>
          </p:cNvPr>
          <p:cNvSpPr txBox="1">
            <a:spLocks/>
          </p:cNvSpPr>
          <p:nvPr/>
        </p:nvSpPr>
        <p:spPr>
          <a:xfrm>
            <a:off x="2399494" y="173736"/>
            <a:ext cx="7393021"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技术路线</a:t>
            </a:r>
          </a:p>
        </p:txBody>
      </p:sp>
      <p:sp>
        <p:nvSpPr>
          <p:cNvPr id="4" name="矩形 3">
            <a:extLst>
              <a:ext uri="{FF2B5EF4-FFF2-40B4-BE49-F238E27FC236}">
                <a16:creationId xmlns:a16="http://schemas.microsoft.com/office/drawing/2014/main" id="{BC7CA3C4-7E4A-4860-BB1D-EEE410D79489}"/>
              </a:ext>
            </a:extLst>
          </p:cNvPr>
          <p:cNvSpPr/>
          <p:nvPr/>
        </p:nvSpPr>
        <p:spPr>
          <a:xfrm>
            <a:off x="1596074" y="1418961"/>
            <a:ext cx="361680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Mask R-CNN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掩膜</a:t>
            </a: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获取</a:t>
            </a:r>
            <a:endParaRPr kumimoji="0" lang="en-US" altLang="zh-CN"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AF1C0C10-FDB6-459C-AC2A-CD9E053ED436}"/>
              </a:ext>
            </a:extLst>
          </p:cNvPr>
          <p:cNvSpPr/>
          <p:nvPr/>
        </p:nvSpPr>
        <p:spPr>
          <a:xfrm>
            <a:off x="6667742" y="1441822"/>
            <a:ext cx="4437229"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SMPL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参数化变形人体</a:t>
            </a:r>
            <a:r>
              <a:rPr kumimoji="0" lang="zh-CN" altLang="en-US" sz="1800" b="1"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模板</a:t>
            </a:r>
            <a:endParaRPr kumimoji="0" lang="en-US" altLang="zh-CN" sz="18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p:txBody>
      </p:sp>
      <p:grpSp>
        <p:nvGrpSpPr>
          <p:cNvPr id="19" name="组合 18">
            <a:extLst>
              <a:ext uri="{FF2B5EF4-FFF2-40B4-BE49-F238E27FC236}">
                <a16:creationId xmlns:a16="http://schemas.microsoft.com/office/drawing/2014/main" id="{9F46AF39-15FF-45F6-B8F6-745CD94DEB19}"/>
              </a:ext>
            </a:extLst>
          </p:cNvPr>
          <p:cNvGrpSpPr/>
          <p:nvPr/>
        </p:nvGrpSpPr>
        <p:grpSpPr>
          <a:xfrm rot="5400000">
            <a:off x="3174953" y="1983553"/>
            <a:ext cx="389562" cy="365478"/>
            <a:chOff x="1313494" y="962034"/>
            <a:chExt cx="252406" cy="295267"/>
          </a:xfrm>
          <a:solidFill>
            <a:schemeClr val="tx1"/>
          </a:solidFill>
        </p:grpSpPr>
        <p:sp>
          <p:nvSpPr>
            <p:cNvPr id="20" name="箭头: 右 19">
              <a:extLst>
                <a:ext uri="{FF2B5EF4-FFF2-40B4-BE49-F238E27FC236}">
                  <a16:creationId xmlns:a16="http://schemas.microsoft.com/office/drawing/2014/main" id="{EF7EDB32-8E31-4BAF-AAC4-C30FDCE31087}"/>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21" name="箭头: 右 4">
              <a:extLst>
                <a:ext uri="{FF2B5EF4-FFF2-40B4-BE49-F238E27FC236}">
                  <a16:creationId xmlns:a16="http://schemas.microsoft.com/office/drawing/2014/main" id="{557D1DFF-1996-4447-B15F-5AA9057C6F4C}"/>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1" name="组合 30">
            <a:extLst>
              <a:ext uri="{FF2B5EF4-FFF2-40B4-BE49-F238E27FC236}">
                <a16:creationId xmlns:a16="http://schemas.microsoft.com/office/drawing/2014/main" id="{093BA39A-13C0-4A4D-A87C-699D3B0C1034}"/>
              </a:ext>
            </a:extLst>
          </p:cNvPr>
          <p:cNvGrpSpPr/>
          <p:nvPr/>
        </p:nvGrpSpPr>
        <p:grpSpPr>
          <a:xfrm rot="5400000">
            <a:off x="8658277" y="2006316"/>
            <a:ext cx="389562" cy="365478"/>
            <a:chOff x="1313494" y="962034"/>
            <a:chExt cx="252406" cy="295267"/>
          </a:xfrm>
          <a:solidFill>
            <a:schemeClr val="tx1"/>
          </a:solidFill>
        </p:grpSpPr>
        <p:sp>
          <p:nvSpPr>
            <p:cNvPr id="32" name="箭头: 右 31">
              <a:extLst>
                <a:ext uri="{FF2B5EF4-FFF2-40B4-BE49-F238E27FC236}">
                  <a16:creationId xmlns:a16="http://schemas.microsoft.com/office/drawing/2014/main" id="{3896FA68-AB7C-43F4-A500-155921BA4048}"/>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33" name="箭头: 右 4">
              <a:extLst>
                <a:ext uri="{FF2B5EF4-FFF2-40B4-BE49-F238E27FC236}">
                  <a16:creationId xmlns:a16="http://schemas.microsoft.com/office/drawing/2014/main" id="{2A496B5C-CD06-4E1C-B308-C8979356FAEE}"/>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10" name="矩形 9">
            <a:extLst>
              <a:ext uri="{FF2B5EF4-FFF2-40B4-BE49-F238E27FC236}">
                <a16:creationId xmlns:a16="http://schemas.microsoft.com/office/drawing/2014/main" id="{2612B6A1-DD25-4C43-B072-06CDA744097A}"/>
              </a:ext>
            </a:extLst>
          </p:cNvPr>
          <p:cNvSpPr/>
          <p:nvPr/>
        </p:nvSpPr>
        <p:spPr bwMode="auto">
          <a:xfrm>
            <a:off x="2585501" y="1348687"/>
            <a:ext cx="1635773" cy="505267"/>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7" name="矩形 36">
            <a:extLst>
              <a:ext uri="{FF2B5EF4-FFF2-40B4-BE49-F238E27FC236}">
                <a16:creationId xmlns:a16="http://schemas.microsoft.com/office/drawing/2014/main" id="{38CAB533-F8E5-4F7C-9798-8EE02C2867D6}"/>
              </a:ext>
            </a:extLst>
          </p:cNvPr>
          <p:cNvSpPr/>
          <p:nvPr/>
        </p:nvSpPr>
        <p:spPr bwMode="auto">
          <a:xfrm>
            <a:off x="2588888" y="2455175"/>
            <a:ext cx="1635773"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8" name="矩形 37">
            <a:extLst>
              <a:ext uri="{FF2B5EF4-FFF2-40B4-BE49-F238E27FC236}">
                <a16:creationId xmlns:a16="http://schemas.microsoft.com/office/drawing/2014/main" id="{DA8E8F02-E43D-4180-A2AD-683C9EE20515}"/>
              </a:ext>
            </a:extLst>
          </p:cNvPr>
          <p:cNvSpPr/>
          <p:nvPr/>
        </p:nvSpPr>
        <p:spPr bwMode="auto">
          <a:xfrm>
            <a:off x="7873029" y="1362322"/>
            <a:ext cx="2026644" cy="505268"/>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9" name="矩形 38">
            <a:extLst>
              <a:ext uri="{FF2B5EF4-FFF2-40B4-BE49-F238E27FC236}">
                <a16:creationId xmlns:a16="http://schemas.microsoft.com/office/drawing/2014/main" id="{6A26A40D-89D0-4F10-8CEB-D59D476BDD82}"/>
              </a:ext>
            </a:extLst>
          </p:cNvPr>
          <p:cNvSpPr/>
          <p:nvPr/>
        </p:nvSpPr>
        <p:spPr bwMode="auto">
          <a:xfrm>
            <a:off x="7827806" y="2459036"/>
            <a:ext cx="2117090" cy="495557"/>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6" name="组合 5">
            <a:extLst>
              <a:ext uri="{FF2B5EF4-FFF2-40B4-BE49-F238E27FC236}">
                <a16:creationId xmlns:a16="http://schemas.microsoft.com/office/drawing/2014/main" id="{83649BFA-F12A-4702-B478-51B56074D531}"/>
              </a:ext>
            </a:extLst>
          </p:cNvPr>
          <p:cNvGrpSpPr/>
          <p:nvPr/>
        </p:nvGrpSpPr>
        <p:grpSpPr>
          <a:xfrm>
            <a:off x="2559118" y="5799759"/>
            <a:ext cx="7039370" cy="1450096"/>
            <a:chOff x="1061496" y="5727503"/>
            <a:chExt cx="7039370" cy="1450096"/>
          </a:xfrm>
        </p:grpSpPr>
        <p:sp>
          <p:nvSpPr>
            <p:cNvPr id="43" name="矩形 42"/>
            <p:cNvSpPr/>
            <p:nvPr/>
          </p:nvSpPr>
          <p:spPr bwMode="auto">
            <a:xfrm>
              <a:off x="2370220" y="5727503"/>
              <a:ext cx="4558752" cy="808347"/>
            </a:xfrm>
            <a:prstGeom prst="rect">
              <a:avLst/>
            </a:prstGeom>
            <a:noFill/>
            <a:ln w="38100">
              <a:solidFill>
                <a:srgbClr val="FF0000"/>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矩形 4">
              <a:extLst>
                <a:ext uri="{FF2B5EF4-FFF2-40B4-BE49-F238E27FC236}">
                  <a16:creationId xmlns:a16="http://schemas.microsoft.com/office/drawing/2014/main" id="{C36F4308-E2FF-4B47-8E09-F5EB4142603E}"/>
                </a:ext>
              </a:extLst>
            </p:cNvPr>
            <p:cNvSpPr/>
            <p:nvPr/>
          </p:nvSpPr>
          <p:spPr>
            <a:xfrm>
              <a:off x="1061496" y="5854160"/>
              <a:ext cx="7039370" cy="132343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rPr>
                <a:t>计算匹配度</a:t>
              </a:r>
              <a:endParaRPr kumimoji="0" lang="en-US" altLang="zh-CN" sz="32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p:txBody>
        </p:sp>
        <p:sp>
          <p:nvSpPr>
            <p:cNvPr id="40" name="矩形 39">
              <a:extLst>
                <a:ext uri="{FF2B5EF4-FFF2-40B4-BE49-F238E27FC236}">
                  <a16:creationId xmlns:a16="http://schemas.microsoft.com/office/drawing/2014/main" id="{229B9067-2D40-4188-B0BE-5B48664C5916}"/>
                </a:ext>
              </a:extLst>
            </p:cNvPr>
            <p:cNvSpPr/>
            <p:nvPr/>
          </p:nvSpPr>
          <p:spPr bwMode="auto">
            <a:xfrm>
              <a:off x="2513919" y="5836208"/>
              <a:ext cx="4271355" cy="609264"/>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sp>
        <p:nvSpPr>
          <p:cNvPr id="48" name="矩形 47"/>
          <p:cNvSpPr/>
          <p:nvPr/>
        </p:nvSpPr>
        <p:spPr bwMode="auto">
          <a:xfrm>
            <a:off x="2399489" y="1230053"/>
            <a:ext cx="2027434" cy="3961577"/>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9" name="矩形 48"/>
          <p:cNvSpPr/>
          <p:nvPr/>
        </p:nvSpPr>
        <p:spPr bwMode="auto">
          <a:xfrm>
            <a:off x="7654339" y="1234351"/>
            <a:ext cx="2472240" cy="3964661"/>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53" name="组合 52">
            <a:extLst>
              <a:ext uri="{FF2B5EF4-FFF2-40B4-BE49-F238E27FC236}">
                <a16:creationId xmlns:a16="http://schemas.microsoft.com/office/drawing/2014/main" id="{B0A1E06E-46E7-4D7E-A3B1-95B29E67D3F7}"/>
              </a:ext>
            </a:extLst>
          </p:cNvPr>
          <p:cNvGrpSpPr/>
          <p:nvPr/>
        </p:nvGrpSpPr>
        <p:grpSpPr>
          <a:xfrm rot="5400000">
            <a:off x="5869172" y="2020395"/>
            <a:ext cx="389562" cy="365478"/>
            <a:chOff x="1313494" y="962034"/>
            <a:chExt cx="252406" cy="295267"/>
          </a:xfrm>
          <a:solidFill>
            <a:schemeClr val="tx1"/>
          </a:solidFill>
        </p:grpSpPr>
        <p:sp>
          <p:nvSpPr>
            <p:cNvPr id="54" name="箭头: 右 53">
              <a:extLst>
                <a:ext uri="{FF2B5EF4-FFF2-40B4-BE49-F238E27FC236}">
                  <a16:creationId xmlns:a16="http://schemas.microsoft.com/office/drawing/2014/main" id="{6BFEE0DC-02D1-44E4-B75F-6F84C2D3AE1F}"/>
                </a:ext>
              </a:extLst>
            </p:cNvPr>
            <p:cNvSpPr/>
            <p:nvPr/>
          </p:nvSpPr>
          <p:spPr>
            <a:xfrm>
              <a:off x="1313494" y="962034"/>
              <a:ext cx="252406" cy="295267"/>
            </a:xfrm>
            <a:prstGeom prst="rightArrow">
              <a:avLst>
                <a:gd name="adj1" fmla="val 6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sp>
        <p:sp>
          <p:nvSpPr>
            <p:cNvPr id="55" name="箭头: 右 4">
              <a:extLst>
                <a:ext uri="{FF2B5EF4-FFF2-40B4-BE49-F238E27FC236}">
                  <a16:creationId xmlns:a16="http://schemas.microsoft.com/office/drawing/2014/main" id="{A3556DE2-8E59-4E12-AF50-10C191A83056}"/>
                </a:ext>
              </a:extLst>
            </p:cNvPr>
            <p:cNvSpPr txBox="1"/>
            <p:nvPr/>
          </p:nvSpPr>
          <p:spPr>
            <a:xfrm>
              <a:off x="1313494" y="1021087"/>
              <a:ext cx="176684" cy="17716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56" name="矩形 55">
            <a:extLst>
              <a:ext uri="{FF2B5EF4-FFF2-40B4-BE49-F238E27FC236}">
                <a16:creationId xmlns:a16="http://schemas.microsoft.com/office/drawing/2014/main" id="{87B6C317-FF9D-4550-977A-4290867201DF}"/>
              </a:ext>
            </a:extLst>
          </p:cNvPr>
          <p:cNvSpPr/>
          <p:nvPr/>
        </p:nvSpPr>
        <p:spPr bwMode="auto">
          <a:xfrm>
            <a:off x="5235489" y="1361511"/>
            <a:ext cx="1690677" cy="505268"/>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7" name="矩形 56">
            <a:extLst>
              <a:ext uri="{FF2B5EF4-FFF2-40B4-BE49-F238E27FC236}">
                <a16:creationId xmlns:a16="http://schemas.microsoft.com/office/drawing/2014/main" id="{2A47C26B-4862-4FAA-8625-74FB8FC2CD97}"/>
              </a:ext>
            </a:extLst>
          </p:cNvPr>
          <p:cNvSpPr/>
          <p:nvPr/>
        </p:nvSpPr>
        <p:spPr bwMode="auto">
          <a:xfrm>
            <a:off x="5235485" y="2467531"/>
            <a:ext cx="1688710"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8" name="矩形 57">
            <a:extLst>
              <a:ext uri="{FF2B5EF4-FFF2-40B4-BE49-F238E27FC236}">
                <a16:creationId xmlns:a16="http://schemas.microsoft.com/office/drawing/2014/main" id="{6AD99D4F-B38C-4188-BB17-94BEE2881F7C}"/>
              </a:ext>
            </a:extLst>
          </p:cNvPr>
          <p:cNvSpPr/>
          <p:nvPr/>
        </p:nvSpPr>
        <p:spPr bwMode="auto">
          <a:xfrm>
            <a:off x="4954801" y="1237436"/>
            <a:ext cx="2260136" cy="3961577"/>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62" name="组合 61">
            <a:extLst>
              <a:ext uri="{FF2B5EF4-FFF2-40B4-BE49-F238E27FC236}">
                <a16:creationId xmlns:a16="http://schemas.microsoft.com/office/drawing/2014/main" id="{292AC6E8-322E-49B3-96F5-E71480578ED2}"/>
              </a:ext>
            </a:extLst>
          </p:cNvPr>
          <p:cNvGrpSpPr/>
          <p:nvPr/>
        </p:nvGrpSpPr>
        <p:grpSpPr>
          <a:xfrm rot="5400000">
            <a:off x="5844434" y="5325245"/>
            <a:ext cx="468738" cy="335778"/>
            <a:chOff x="1313494" y="962034"/>
            <a:chExt cx="252406" cy="295267"/>
          </a:xfrm>
          <a:solidFill>
            <a:schemeClr val="bg1">
              <a:lumMod val="65000"/>
            </a:schemeClr>
          </a:solidFill>
        </p:grpSpPr>
        <p:sp>
          <p:nvSpPr>
            <p:cNvPr id="65"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66"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67" name="组合 66">
            <a:extLst>
              <a:ext uri="{FF2B5EF4-FFF2-40B4-BE49-F238E27FC236}">
                <a16:creationId xmlns:a16="http://schemas.microsoft.com/office/drawing/2014/main" id="{292AC6E8-322E-49B3-96F5-E71480578ED2}"/>
              </a:ext>
            </a:extLst>
          </p:cNvPr>
          <p:cNvGrpSpPr/>
          <p:nvPr/>
        </p:nvGrpSpPr>
        <p:grpSpPr>
          <a:xfrm rot="5400000">
            <a:off x="3945061" y="5324349"/>
            <a:ext cx="468738" cy="335778"/>
            <a:chOff x="1313494" y="962034"/>
            <a:chExt cx="252406" cy="295267"/>
          </a:xfrm>
          <a:solidFill>
            <a:schemeClr val="bg1">
              <a:lumMod val="65000"/>
            </a:schemeClr>
          </a:solidFill>
        </p:grpSpPr>
        <p:sp>
          <p:nvSpPr>
            <p:cNvPr id="68"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69"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70" name="组合 69">
            <a:extLst>
              <a:ext uri="{FF2B5EF4-FFF2-40B4-BE49-F238E27FC236}">
                <a16:creationId xmlns:a16="http://schemas.microsoft.com/office/drawing/2014/main" id="{292AC6E8-322E-49B3-96F5-E71480578ED2}"/>
              </a:ext>
            </a:extLst>
          </p:cNvPr>
          <p:cNvGrpSpPr/>
          <p:nvPr/>
        </p:nvGrpSpPr>
        <p:grpSpPr>
          <a:xfrm rot="5400000">
            <a:off x="7806549" y="5343149"/>
            <a:ext cx="468738" cy="335778"/>
            <a:chOff x="1313494" y="962034"/>
            <a:chExt cx="252406" cy="295267"/>
          </a:xfrm>
          <a:solidFill>
            <a:schemeClr val="bg1">
              <a:lumMod val="65000"/>
            </a:schemeClr>
          </a:solidFill>
        </p:grpSpPr>
        <p:sp>
          <p:nvSpPr>
            <p:cNvPr id="71"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72"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pic>
        <p:nvPicPr>
          <p:cNvPr id="2" name="图片 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30056" y="2963055"/>
            <a:ext cx="1712599" cy="1965727"/>
          </a:xfrm>
          <a:prstGeom prst="rect">
            <a:avLst/>
          </a:prstGeom>
        </p:spPr>
      </p:pic>
      <p:sp>
        <p:nvSpPr>
          <p:cNvPr id="8" name="矩形 7">
            <a:extLst>
              <a:ext uri="{FF2B5EF4-FFF2-40B4-BE49-F238E27FC236}">
                <a16:creationId xmlns:a16="http://schemas.microsoft.com/office/drawing/2014/main" id="{4E224DD8-5793-4C55-89B6-326C45BB234D}"/>
              </a:ext>
            </a:extLst>
          </p:cNvPr>
          <p:cNvSpPr/>
          <p:nvPr/>
        </p:nvSpPr>
        <p:spPr bwMode="auto">
          <a:xfrm>
            <a:off x="2335670" y="1121555"/>
            <a:ext cx="2223346" cy="4608431"/>
          </a:xfrm>
          <a:prstGeom prst="rect">
            <a:avLst/>
          </a:prstGeom>
          <a:solidFill>
            <a:srgbClr val="FFFFFF">
              <a:alpha val="85098"/>
            </a:srgbClr>
          </a:soli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2" name="矩形 41">
            <a:extLst>
              <a:ext uri="{FF2B5EF4-FFF2-40B4-BE49-F238E27FC236}">
                <a16:creationId xmlns:a16="http://schemas.microsoft.com/office/drawing/2014/main" id="{D3D59C92-EA3C-4EC8-ADBF-AA0287A2605C}"/>
              </a:ext>
            </a:extLst>
          </p:cNvPr>
          <p:cNvSpPr/>
          <p:nvPr/>
        </p:nvSpPr>
        <p:spPr bwMode="auto">
          <a:xfrm>
            <a:off x="7572703" y="1134857"/>
            <a:ext cx="2663498" cy="4626060"/>
          </a:xfrm>
          <a:prstGeom prst="rect">
            <a:avLst/>
          </a:prstGeom>
          <a:solidFill>
            <a:srgbClr val="FFFFFF">
              <a:alpha val="85098"/>
            </a:srgbClr>
          </a:soli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4" name="矩形 43">
            <a:extLst>
              <a:ext uri="{FF2B5EF4-FFF2-40B4-BE49-F238E27FC236}">
                <a16:creationId xmlns:a16="http://schemas.microsoft.com/office/drawing/2014/main" id="{027514CF-7EEA-456E-A27C-78FC9D0B48B0}"/>
              </a:ext>
            </a:extLst>
          </p:cNvPr>
          <p:cNvSpPr/>
          <p:nvPr/>
        </p:nvSpPr>
        <p:spPr bwMode="auto">
          <a:xfrm>
            <a:off x="3840606" y="5760922"/>
            <a:ext cx="4706494" cy="923347"/>
          </a:xfrm>
          <a:prstGeom prst="rect">
            <a:avLst/>
          </a:prstGeom>
          <a:solidFill>
            <a:srgbClr val="FFFFFF">
              <a:alpha val="85098"/>
            </a:srgbClr>
          </a:soli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pic>
        <p:nvPicPr>
          <p:cNvPr id="45" name="图片 44">
            <a:extLst>
              <a:ext uri="{FF2B5EF4-FFF2-40B4-BE49-F238E27FC236}">
                <a16:creationId xmlns:a16="http://schemas.microsoft.com/office/drawing/2014/main" id="{63329F62-E944-4BB3-A865-DEF7241C8D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1445" y="3047007"/>
            <a:ext cx="1165014" cy="2071136"/>
          </a:xfrm>
          <a:prstGeom prst="rect">
            <a:avLst/>
          </a:prstGeom>
        </p:spPr>
      </p:pic>
    </p:spTree>
    <p:custDataLst>
      <p:tags r:id="rId1"/>
    </p:custDataLst>
    <p:extLst>
      <p:ext uri="{BB962C8B-B14F-4D97-AF65-F5344CB8AC3E}">
        <p14:creationId xmlns:p14="http://schemas.microsoft.com/office/powerpoint/2010/main" val="951173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ags/tag2.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ags/tag3.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ags/tag4.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800080"/>
          </a:solidFill>
          <a:miter lim="800000"/>
          <a:headEnd/>
          <a:tailEnd/>
        </a:ln>
        <a:effectLst/>
      </a:spPr>
      <a:bodyPr wrap="none"/>
      <a:lstStyle>
        <a:defPPr>
          <a:defRPr b="1">
            <a:solidFill>
              <a:srgbClr val="000000"/>
            </a:solidFill>
            <a:latin typeface="+mj-lt"/>
            <a:ea typeface="+mj-ea"/>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txDef>
      <a:spPr>
        <a:noFill/>
      </a:spPr>
      <a:bodyPr wrap="none" rtlCol="0">
        <a:spAutoFit/>
      </a:bodyPr>
      <a:lstStyle>
        <a:defPPr>
          <a:defRPr sz="2400" dirty="0">
            <a:latin typeface="+mj-lt"/>
            <a:ea typeface="+mn-ea"/>
          </a:defRPr>
        </a:defPPr>
      </a:lstStyle>
    </a:tx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eu.potx" id="{B357B60F-26FE-422B-A2B2-0B7A32266340}" vid="{9AEAD0EE-000B-4A91-A6AE-79FAAA488F2B}"/>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TotalTime>
  <Words>1901</Words>
  <Application>Microsoft Office PowerPoint</Application>
  <PresentationFormat>宽屏</PresentationFormat>
  <Paragraphs>210</Paragraphs>
  <Slides>23</Slides>
  <Notes>23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等线</vt:lpstr>
      <vt:lpstr>等线 Light</vt:lpstr>
      <vt:lpstr>黑体</vt:lpstr>
      <vt:lpstr>楷体</vt:lpstr>
      <vt:lpstr>宋体</vt:lpstr>
      <vt:lpstr>Microsoft YaHei</vt:lpstr>
      <vt:lpstr>Arial</vt:lpstr>
      <vt:lpstr>Calibri</vt:lpstr>
      <vt:lpstr>Cambria Math</vt:lpstr>
      <vt:lpstr>Times New Roman</vt:lpstr>
      <vt:lpstr>Wingdings</vt:lpstr>
      <vt:lpstr>Office 主题​​</vt:lpstr>
      <vt:lpstr>seu</vt:lpstr>
      <vt:lpstr>基于单目无标记人体姿态捕捉的 运动辅助系统</vt:lpstr>
      <vt:lpstr>目录</vt:lpstr>
      <vt:lpstr>项目总览</vt:lpstr>
      <vt:lpstr>项目总览</vt:lpstr>
      <vt:lpstr>项目总览</vt:lpstr>
      <vt:lpstr>PowerPoint 演示文稿</vt:lpstr>
      <vt:lpstr>PowerPoint 演示文稿</vt:lpstr>
      <vt:lpstr>提取人体掩模</vt:lpstr>
      <vt:lpstr>PowerPoint 演示文稿</vt:lpstr>
      <vt:lpstr>提取人体骨架</vt:lpstr>
      <vt:lpstr>PowerPoint 演示文稿</vt:lpstr>
      <vt:lpstr>SMPL人体模板</vt:lpstr>
      <vt:lpstr>PowerPoint 演示文稿</vt:lpstr>
      <vt:lpstr>PowerPoint 演示文稿</vt:lpstr>
      <vt:lpstr>优化方程之关节点距离</vt:lpstr>
      <vt:lpstr>PowerPoint 演示文稿</vt:lpstr>
      <vt:lpstr>PowerPoint 演示文稿</vt:lpstr>
      <vt:lpstr>优化方程之关节角度限制</vt:lpstr>
      <vt:lpstr>优化方程之自交叉惩罚</vt:lpstr>
      <vt:lpstr>结果分析</vt:lpstr>
      <vt:lpstr>PowerPoint 演示文稿</vt:lpstr>
      <vt:lpstr>PowerPoint 演示文稿</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基于单目无标记人体姿态捕捉的 运动辅助系统</dc:title>
  <dc:creator>许 立言</dc:creator>
  <cp:lastModifiedBy>许 立言</cp:lastModifiedBy>
  <cp:revision>19</cp:revision>
  <dcterms:created xsi:type="dcterms:W3CDTF">2020-11-15T08:33:07Z</dcterms:created>
  <dcterms:modified xsi:type="dcterms:W3CDTF">2020-11-19T06:35:50Z</dcterms:modified>
</cp:coreProperties>
</file>